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4"/>
  </p:sldMasterIdLst>
  <p:notesMasterIdLst>
    <p:notesMasterId r:id="rId47"/>
  </p:notesMasterIdLst>
  <p:sldIdLst>
    <p:sldId id="409" r:id="rId5"/>
    <p:sldId id="257" r:id="rId6"/>
    <p:sldId id="608" r:id="rId7"/>
    <p:sldId id="615" r:id="rId8"/>
    <p:sldId id="616" r:id="rId9"/>
    <p:sldId id="609" r:id="rId10"/>
    <p:sldId id="612" r:id="rId11"/>
    <p:sldId id="617" r:id="rId12"/>
    <p:sldId id="618" r:id="rId13"/>
    <p:sldId id="619" r:id="rId14"/>
    <p:sldId id="620" r:id="rId15"/>
    <p:sldId id="621" r:id="rId16"/>
    <p:sldId id="622" r:id="rId17"/>
    <p:sldId id="623" r:id="rId18"/>
    <p:sldId id="625" r:id="rId19"/>
    <p:sldId id="626" r:id="rId20"/>
    <p:sldId id="627" r:id="rId21"/>
    <p:sldId id="628" r:id="rId22"/>
    <p:sldId id="629" r:id="rId23"/>
    <p:sldId id="630" r:id="rId24"/>
    <p:sldId id="610" r:id="rId25"/>
    <p:sldId id="613" r:id="rId26"/>
    <p:sldId id="631" r:id="rId27"/>
    <p:sldId id="638" r:id="rId28"/>
    <p:sldId id="632" r:id="rId29"/>
    <p:sldId id="633" r:id="rId30"/>
    <p:sldId id="635" r:id="rId31"/>
    <p:sldId id="637" r:id="rId32"/>
    <p:sldId id="636" r:id="rId33"/>
    <p:sldId id="611" r:id="rId34"/>
    <p:sldId id="614" r:id="rId35"/>
    <p:sldId id="640" r:id="rId36"/>
    <p:sldId id="641" r:id="rId37"/>
    <p:sldId id="642" r:id="rId38"/>
    <p:sldId id="644" r:id="rId39"/>
    <p:sldId id="643" r:id="rId40"/>
    <p:sldId id="645" r:id="rId41"/>
    <p:sldId id="646" r:id="rId42"/>
    <p:sldId id="634" r:id="rId43"/>
    <p:sldId id="287" r:id="rId44"/>
    <p:sldId id="284" r:id="rId45"/>
    <p:sldId id="288" r:id="rId4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5C90"/>
    <a:srgbClr val="009BAF"/>
    <a:srgbClr val="0D3240"/>
    <a:srgbClr val="FCD4D9"/>
    <a:srgbClr val="FBBBC3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21AC8C-C92A-34CE-9C0D-401735DF6D22}" v="1" dt="2025-04-06T23:10:03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60" Type="http://customschemas.google.com/relationships/presentationmetadata" Target="meta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a Francis Hornung Urrego" userId="S::vvhornung@eafit.edu.co::7185e9b8-cafc-404f-928b-c73433a38c10" providerId="AD" clId="Web-{4121AC8C-C92A-34CE-9C0D-401735DF6D22}"/>
    <pc:docChg chg="modSld">
      <pc:chgData name="Valeria Francis Hornung Urrego" userId="S::vvhornung@eafit.edu.co::7185e9b8-cafc-404f-928b-c73433a38c10" providerId="AD" clId="Web-{4121AC8C-C92A-34CE-9C0D-401735DF6D22}" dt="2025-04-06T23:10:03.292" v="0" actId="1076"/>
      <pc:docMkLst>
        <pc:docMk/>
      </pc:docMkLst>
      <pc:sldChg chg="modSp">
        <pc:chgData name="Valeria Francis Hornung Urrego" userId="S::vvhornung@eafit.edu.co::7185e9b8-cafc-404f-928b-c73433a38c10" providerId="AD" clId="Web-{4121AC8C-C92A-34CE-9C0D-401735DF6D22}" dt="2025-04-06T23:10:03.292" v="0" actId="1076"/>
        <pc:sldMkLst>
          <pc:docMk/>
          <pc:sldMk cId="2000408247" sldId="636"/>
        </pc:sldMkLst>
        <pc:picChg chg="mod">
          <ac:chgData name="Valeria Francis Hornung Urrego" userId="S::vvhornung@eafit.edu.co::7185e9b8-cafc-404f-928b-c73433a38c10" providerId="AD" clId="Web-{4121AC8C-C92A-34CE-9C0D-401735DF6D22}" dt="2025-04-06T23:10:03.292" v="0" actId="1076"/>
          <ac:picMkLst>
            <pc:docMk/>
            <pc:sldMk cId="2000408247" sldId="636"/>
            <ac:picMk id="34" creationId="{C1A8FF46-AB82-8355-6483-B9CF0C1065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673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834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71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865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2572871" y="3030137"/>
            <a:ext cx="9470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Patrones de Diseño en Python</a:t>
            </a:r>
            <a:endParaRPr lang="es-CO" sz="48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2024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Nicol</a:t>
            </a:r>
            <a:r>
              <a:rPr lang="es-CO" dirty="0" err="1"/>
              <a:t>ás</a:t>
            </a:r>
            <a:r>
              <a:rPr lang="es-CO" dirty="0"/>
              <a:t>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236901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17745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9870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7" name="Google Shape;46;p33">
            <a:extLst>
              <a:ext uri="{FF2B5EF4-FFF2-40B4-BE49-F238E27FC236}">
                <a16:creationId xmlns:a16="http://schemas.microsoft.com/office/drawing/2014/main" id="{EF4010AD-4716-BB44-FF81-955FDCDF3C52}"/>
              </a:ext>
            </a:extLst>
          </p:cNvPr>
          <p:cNvSpPr/>
          <p:nvPr userDrawn="1"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B70719F6-D5A0-811C-2947-33E96F85646F}"/>
              </a:ext>
            </a:extLst>
          </p:cNvPr>
          <p:cNvSpPr/>
          <p:nvPr userDrawn="1"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5;p33">
            <a:extLst>
              <a:ext uri="{FF2B5EF4-FFF2-40B4-BE49-F238E27FC236}">
                <a16:creationId xmlns:a16="http://schemas.microsoft.com/office/drawing/2014/main" id="{C20F40A3-181D-992E-9D62-BBDA9C5D664B}"/>
              </a:ext>
            </a:extLst>
          </p:cNvPr>
          <p:cNvSpPr/>
          <p:nvPr userDrawn="1"/>
        </p:nvSpPr>
        <p:spPr>
          <a:xfrm>
            <a:off x="0" y="236901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879E3113-D2BF-9416-AA5D-59537D754DA7}"/>
              </a:ext>
            </a:extLst>
          </p:cNvPr>
          <p:cNvSpPr/>
          <p:nvPr userDrawn="1"/>
        </p:nvSpPr>
        <p:spPr>
          <a:xfrm>
            <a:off x="0" y="317745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8;p33">
            <a:extLst>
              <a:ext uri="{FF2B5EF4-FFF2-40B4-BE49-F238E27FC236}">
                <a16:creationId xmlns:a16="http://schemas.microsoft.com/office/drawing/2014/main" id="{501483D7-87B7-40B7-917E-C3D0087A03A7}"/>
              </a:ext>
            </a:extLst>
          </p:cNvPr>
          <p:cNvSpPr/>
          <p:nvPr userDrawn="1"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7;p33">
            <a:extLst>
              <a:ext uri="{FF2B5EF4-FFF2-40B4-BE49-F238E27FC236}">
                <a16:creationId xmlns:a16="http://schemas.microsoft.com/office/drawing/2014/main" id="{5FE262F9-1107-E0F8-8DD4-F3D6C1F01B23}"/>
              </a:ext>
            </a:extLst>
          </p:cNvPr>
          <p:cNvSpPr/>
          <p:nvPr userDrawn="1"/>
        </p:nvSpPr>
        <p:spPr>
          <a:xfrm>
            <a:off x="0" y="39870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7" name="Google Shape;46;p33">
            <a:extLst>
              <a:ext uri="{FF2B5EF4-FFF2-40B4-BE49-F238E27FC236}">
                <a16:creationId xmlns:a16="http://schemas.microsoft.com/office/drawing/2014/main" id="{D822A70C-7C9B-B298-AB01-E06D25E94D6B}"/>
              </a:ext>
            </a:extLst>
          </p:cNvPr>
          <p:cNvSpPr/>
          <p:nvPr userDrawn="1"/>
        </p:nvSpPr>
        <p:spPr>
          <a:xfrm>
            <a:off x="0" y="301889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B534E63E-1635-4FA4-289B-342194F1731A}"/>
              </a:ext>
            </a:extLst>
          </p:cNvPr>
          <p:cNvSpPr/>
          <p:nvPr userDrawn="1"/>
        </p:nvSpPr>
        <p:spPr>
          <a:xfrm>
            <a:off x="0" y="382733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5;p33">
            <a:extLst>
              <a:ext uri="{FF2B5EF4-FFF2-40B4-BE49-F238E27FC236}">
                <a16:creationId xmlns:a16="http://schemas.microsoft.com/office/drawing/2014/main" id="{47BD2419-6D1B-A355-4119-760E2089815E}"/>
              </a:ext>
            </a:extLst>
          </p:cNvPr>
          <p:cNvSpPr/>
          <p:nvPr userDrawn="1"/>
        </p:nvSpPr>
        <p:spPr>
          <a:xfrm>
            <a:off x="0" y="236901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FA56481C-E1D1-6D97-7520-305E150E37CE}"/>
              </a:ext>
            </a:extLst>
          </p:cNvPr>
          <p:cNvSpPr/>
          <p:nvPr userDrawn="1"/>
        </p:nvSpPr>
        <p:spPr>
          <a:xfrm>
            <a:off x="0" y="317745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8;p33">
            <a:extLst>
              <a:ext uri="{FF2B5EF4-FFF2-40B4-BE49-F238E27FC236}">
                <a16:creationId xmlns:a16="http://schemas.microsoft.com/office/drawing/2014/main" id="{D5054FA0-4B38-1D38-061D-448E1B0E2008}"/>
              </a:ext>
            </a:extLst>
          </p:cNvPr>
          <p:cNvSpPr/>
          <p:nvPr userDrawn="1"/>
        </p:nvSpPr>
        <p:spPr>
          <a:xfrm>
            <a:off x="0" y="46369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7;p33">
            <a:extLst>
              <a:ext uri="{FF2B5EF4-FFF2-40B4-BE49-F238E27FC236}">
                <a16:creationId xmlns:a16="http://schemas.microsoft.com/office/drawing/2014/main" id="{A6D46080-04AE-F508-0EE9-72B368D99BD7}"/>
              </a:ext>
            </a:extLst>
          </p:cNvPr>
          <p:cNvSpPr/>
          <p:nvPr userDrawn="1"/>
        </p:nvSpPr>
        <p:spPr>
          <a:xfrm>
            <a:off x="0" y="398708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de Diseño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Creacionales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Estructurales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230217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de Diseño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Creacionales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Estructurales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914597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de Diseño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Creacionales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Estructurales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141001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de Diseño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Creacionales</a:t>
            </a: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Estructurales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82342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16123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23" name="Google Shape;46;p33"/>
          <p:cNvSpPr/>
          <p:nvPr/>
        </p:nvSpPr>
        <p:spPr>
          <a:xfrm>
            <a:off x="0" y="260651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1495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6" name="Google Shape;45;p33"/>
          <p:cNvSpPr/>
          <p:nvPr/>
        </p:nvSpPr>
        <p:spPr>
          <a:xfrm>
            <a:off x="0" y="195663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ejemplo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76508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2458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57470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BFECF575-3CCC-DD65-D5D0-0DF6DB750309}"/>
              </a:ext>
            </a:extLst>
          </p:cNvPr>
          <p:cNvSpPr/>
          <p:nvPr userDrawn="1"/>
        </p:nvSpPr>
        <p:spPr>
          <a:xfrm>
            <a:off x="0" y="504037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7;p33">
            <a:extLst>
              <a:ext uri="{FF2B5EF4-FFF2-40B4-BE49-F238E27FC236}">
                <a16:creationId xmlns:a16="http://schemas.microsoft.com/office/drawing/2014/main" id="{316A9CFF-DBAD-643C-C451-62A40B64B409}"/>
              </a:ext>
            </a:extLst>
          </p:cNvPr>
          <p:cNvSpPr/>
          <p:nvPr userDrawn="1"/>
        </p:nvSpPr>
        <p:spPr>
          <a:xfrm>
            <a:off x="0" y="439049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Laravel</a:t>
            </a:r>
          </a:p>
        </p:txBody>
      </p:sp>
    </p:spTree>
    <p:extLst>
      <p:ext uri="{BB962C8B-B14F-4D97-AF65-F5344CB8AC3E}">
        <p14:creationId xmlns:p14="http://schemas.microsoft.com/office/powerpoint/2010/main" val="133448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704" r:id="rId4"/>
    <p:sldLayoutId id="2147483709" r:id="rId5"/>
    <p:sldLayoutId id="2147483710" r:id="rId6"/>
    <p:sldLayoutId id="2147483711" r:id="rId7"/>
    <p:sldLayoutId id="2147483705" r:id="rId8"/>
    <p:sldLayoutId id="2147483708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5pVsCgO3AFbxAuaNofelqOZVUfKbHI-G?usp=sharing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5pVsCgO3AFbxAuaNofelqOZVUfKbHI-G?usp=sharing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png"/><Relationship Id="rId18" Type="http://schemas.openxmlformats.org/officeDocument/2006/relationships/image" Target="../media/image72.jpe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0.jpeg"/><Relationship Id="rId20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5" Type="http://schemas.openxmlformats.org/officeDocument/2006/relationships/image" Target="../media/image69.png"/><Relationship Id="rId10" Type="http://schemas.openxmlformats.org/officeDocument/2006/relationships/image" Target="../media/image64.jpe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5pVsCgO3AFbxAuaNofelqOZVUfKbHI-G?usp=sharing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E0414-001A-6DD5-FA5A-10CFD5FF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Nicolás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FA006-6C9E-CB1A-960B-1ADE7BD1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Singleton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1E5AF1-5AE3-F8DC-6590-461E2F4DD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2B0976-A1D3-1C2E-1B10-14DFC362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91" y="1663418"/>
            <a:ext cx="5841009" cy="1912358"/>
          </a:xfrm>
          <a:prstGeom prst="rect">
            <a:avLst/>
          </a:prstGeom>
        </p:spPr>
      </p:pic>
      <p:sp>
        <p:nvSpPr>
          <p:cNvPr id="9" name="11 Rectángulo">
            <a:extLst>
              <a:ext uri="{FF2B5EF4-FFF2-40B4-BE49-F238E27FC236}">
                <a16:creationId xmlns:a16="http://schemas.microsoft.com/office/drawing/2014/main" id="{FD46A3D5-4012-977A-2B34-83B1F3827136}"/>
              </a:ext>
            </a:extLst>
          </p:cNvPr>
          <p:cNvSpPr/>
          <p:nvPr/>
        </p:nvSpPr>
        <p:spPr>
          <a:xfrm>
            <a:off x="8053102" y="1574884"/>
            <a:ext cx="3472148" cy="116831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Garantiza que cada vez que se trate de crear una instancia de una clase, se obtenga la misma instancia.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3B6937-DCDE-61E0-E58E-19458DD9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792" y="3849939"/>
            <a:ext cx="4226662" cy="1798385"/>
          </a:xfrm>
          <a:prstGeom prst="rect">
            <a:avLst/>
          </a:prstGeom>
        </p:spPr>
      </p:pic>
      <p:sp>
        <p:nvSpPr>
          <p:cNvPr id="12" name="11 Rectángulo">
            <a:extLst>
              <a:ext uri="{FF2B5EF4-FFF2-40B4-BE49-F238E27FC236}">
                <a16:creationId xmlns:a16="http://schemas.microsoft.com/office/drawing/2014/main" id="{804D4888-9BA6-DE78-5DBE-664147CD7990}"/>
              </a:ext>
            </a:extLst>
          </p:cNvPr>
          <p:cNvSpPr/>
          <p:nvPr/>
        </p:nvSpPr>
        <p:spPr>
          <a:xfrm>
            <a:off x="6724649" y="1590676"/>
            <a:ext cx="1152526" cy="59055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Clase </a:t>
            </a:r>
            <a:r>
              <a:rPr lang="es-CO" b="1" dirty="0" err="1">
                <a:solidFill>
                  <a:schemeClr val="bg1"/>
                </a:solidFill>
              </a:rPr>
              <a:t>Singleton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3" name="11 Rectángulo">
            <a:extLst>
              <a:ext uri="{FF2B5EF4-FFF2-40B4-BE49-F238E27FC236}">
                <a16:creationId xmlns:a16="http://schemas.microsoft.com/office/drawing/2014/main" id="{574D3E16-E622-0FA1-D75D-BC66D569EF81}"/>
              </a:ext>
            </a:extLst>
          </p:cNvPr>
          <p:cNvSpPr/>
          <p:nvPr/>
        </p:nvSpPr>
        <p:spPr>
          <a:xfrm>
            <a:off x="5924549" y="3505201"/>
            <a:ext cx="1152526" cy="59055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Singleton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6CDE795-CA90-99B2-D469-93B8322D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149" y="4288091"/>
            <a:ext cx="4180366" cy="1884109"/>
          </a:xfrm>
          <a:prstGeom prst="rect">
            <a:avLst/>
          </a:prstGeom>
        </p:spPr>
      </p:pic>
      <p:sp>
        <p:nvSpPr>
          <p:cNvPr id="16" name="11 Rectángulo">
            <a:extLst>
              <a:ext uri="{FF2B5EF4-FFF2-40B4-BE49-F238E27FC236}">
                <a16:creationId xmlns:a16="http://schemas.microsoft.com/office/drawing/2014/main" id="{A969788D-B936-E955-DAAC-A4322E2C8A7B}"/>
              </a:ext>
            </a:extLst>
          </p:cNvPr>
          <p:cNvSpPr/>
          <p:nvPr/>
        </p:nvSpPr>
        <p:spPr>
          <a:xfrm>
            <a:off x="10125074" y="4105276"/>
            <a:ext cx="1343026" cy="590550"/>
          </a:xfrm>
          <a:prstGeom prst="rect">
            <a:avLst/>
          </a:prstGeom>
          <a:solidFill>
            <a:srgbClr val="009BAF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Verifíquelo</a:t>
            </a:r>
          </a:p>
        </p:txBody>
      </p:sp>
    </p:spTree>
    <p:extLst>
      <p:ext uri="{BB962C8B-B14F-4D97-AF65-F5344CB8AC3E}">
        <p14:creationId xmlns:p14="http://schemas.microsoft.com/office/powerpoint/2010/main" val="228892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Factory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pic>
        <p:nvPicPr>
          <p:cNvPr id="3074" name="Picture 2" descr="Adding a new transportation class to the program causes an issue">
            <a:extLst>
              <a:ext uri="{FF2B5EF4-FFF2-40B4-BE49-F238E27FC236}">
                <a16:creationId xmlns:a16="http://schemas.microsoft.com/office/drawing/2014/main" id="{2C4673E3-C5EB-F8BC-E0F8-B61A1AF0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333624"/>
            <a:ext cx="9578342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ctángulo">
            <a:extLst>
              <a:ext uri="{FF2B5EF4-FFF2-40B4-BE49-F238E27FC236}">
                <a16:creationId xmlns:a16="http://schemas.microsoft.com/office/drawing/2014/main" id="{D5C838AB-768A-3A34-BD29-E5D9DB9EC361}"/>
              </a:ext>
            </a:extLst>
          </p:cNvPr>
          <p:cNvSpPr/>
          <p:nvPr/>
        </p:nvSpPr>
        <p:spPr>
          <a:xfrm>
            <a:off x="1814227" y="1165309"/>
            <a:ext cx="3472148" cy="116831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Problema: Solo tenemos clases para camiones y agregar una clase barco requeriría cambios en toda la app.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3" name="11 Rectángulo">
            <a:extLst>
              <a:ext uri="{FF2B5EF4-FFF2-40B4-BE49-F238E27FC236}">
                <a16:creationId xmlns:a16="http://schemas.microsoft.com/office/drawing/2014/main" id="{337BF642-021E-E61B-0616-D64AC22216D6}"/>
              </a:ext>
            </a:extLst>
          </p:cNvPr>
          <p:cNvSpPr/>
          <p:nvPr/>
        </p:nvSpPr>
        <p:spPr>
          <a:xfrm>
            <a:off x="7243477" y="5565859"/>
            <a:ext cx="3472148" cy="116831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Solución: Patrón Factory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9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Factory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9136CC-63C6-F8D6-633D-7366EC7BD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8714831" cy="1046661"/>
          </a:xfrm>
        </p:spPr>
        <p:txBody>
          <a:bodyPr>
            <a:normAutofit/>
          </a:bodyPr>
          <a:lstStyle/>
          <a:p>
            <a:r>
              <a:rPr lang="es-CO" dirty="0"/>
              <a:t>El patrón </a:t>
            </a:r>
            <a:r>
              <a:rPr lang="es-CO" b="1" dirty="0"/>
              <a:t>Factory </a:t>
            </a:r>
            <a:r>
              <a:rPr lang="es-CO" dirty="0"/>
              <a:t>resuelve el problema de crear instancias de clases relacionadas a otra clase.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2951E67-BE56-3910-4A9E-B107C95EF901}"/>
              </a:ext>
            </a:extLst>
          </p:cNvPr>
          <p:cNvGrpSpPr/>
          <p:nvPr/>
        </p:nvGrpSpPr>
        <p:grpSpPr>
          <a:xfrm>
            <a:off x="2100934" y="3124078"/>
            <a:ext cx="9091169" cy="2409947"/>
            <a:chOff x="1577059" y="3419353"/>
            <a:chExt cx="9091169" cy="2409947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3529765-4B8F-A996-64D8-C4A0B265C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059" y="3419353"/>
              <a:ext cx="5542879" cy="240994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FF3C29C7-0FE9-8121-3FBD-0CA51A4A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076" y="3476624"/>
              <a:ext cx="3935152" cy="1779373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4DEFE4C-68CD-02B5-F5FE-4C50AD8A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4828" y="3771887"/>
              <a:ext cx="3103322" cy="304826"/>
            </a:xfrm>
            <a:prstGeom prst="rect">
              <a:avLst/>
            </a:prstGeom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0564CCC1-8BF6-DC37-4276-79946A7F2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99" y="2494131"/>
            <a:ext cx="6600825" cy="41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6EC0D-D112-E817-F9DC-0CC1C7AE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Factory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0FAAFC-AC3F-9CF6-9AE5-0300CBAF0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DE87EE-0B12-E8AA-6E26-F6629F95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06" y="1224792"/>
            <a:ext cx="4366638" cy="28272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29A91F-AE7D-E77E-F6B9-9D5FB5A8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701704"/>
            <a:ext cx="2508976" cy="30725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A295AC-E852-633A-0DBC-6A500B89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1303128"/>
            <a:ext cx="4210050" cy="2649747"/>
          </a:xfrm>
          <a:prstGeom prst="rect">
            <a:avLst/>
          </a:prstGeom>
        </p:spPr>
      </p:pic>
      <p:sp>
        <p:nvSpPr>
          <p:cNvPr id="13" name="11 Rectángulo">
            <a:extLst>
              <a:ext uri="{FF2B5EF4-FFF2-40B4-BE49-F238E27FC236}">
                <a16:creationId xmlns:a16="http://schemas.microsoft.com/office/drawing/2014/main" id="{012594D0-0DB5-0D6E-CEF8-01457150571A}"/>
              </a:ext>
            </a:extLst>
          </p:cNvPr>
          <p:cNvSpPr/>
          <p:nvPr/>
        </p:nvSpPr>
        <p:spPr>
          <a:xfrm>
            <a:off x="4848224" y="1171576"/>
            <a:ext cx="1152526" cy="59055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Clase Creadora</a:t>
            </a:r>
          </a:p>
        </p:txBody>
      </p:sp>
      <p:sp>
        <p:nvSpPr>
          <p:cNvPr id="14" name="11 Rectángulo">
            <a:extLst>
              <a:ext uri="{FF2B5EF4-FFF2-40B4-BE49-F238E27FC236}">
                <a16:creationId xmlns:a16="http://schemas.microsoft.com/office/drawing/2014/main" id="{A9506B8C-7DCE-3880-AE30-F7BA4C3EFFCB}"/>
              </a:ext>
            </a:extLst>
          </p:cNvPr>
          <p:cNvSpPr/>
          <p:nvPr/>
        </p:nvSpPr>
        <p:spPr>
          <a:xfrm>
            <a:off x="5086349" y="4333876"/>
            <a:ext cx="1704976" cy="809624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Clases Creadoras</a:t>
            </a:r>
            <a:br>
              <a:rPr lang="es-CO" b="1" dirty="0">
                <a:solidFill>
                  <a:schemeClr val="bg1"/>
                </a:solidFill>
              </a:rPr>
            </a:br>
            <a:r>
              <a:rPr lang="es-CO" b="1" dirty="0">
                <a:solidFill>
                  <a:schemeClr val="bg1"/>
                </a:solidFill>
              </a:rPr>
              <a:t>Concretas</a:t>
            </a:r>
          </a:p>
        </p:txBody>
      </p:sp>
      <p:sp>
        <p:nvSpPr>
          <p:cNvPr id="15" name="11 Rectángulo">
            <a:extLst>
              <a:ext uri="{FF2B5EF4-FFF2-40B4-BE49-F238E27FC236}">
                <a16:creationId xmlns:a16="http://schemas.microsoft.com/office/drawing/2014/main" id="{792D4E29-D037-BDEA-97A6-D10279BFA194}"/>
              </a:ext>
            </a:extLst>
          </p:cNvPr>
          <p:cNvSpPr/>
          <p:nvPr/>
        </p:nvSpPr>
        <p:spPr>
          <a:xfrm>
            <a:off x="10334624" y="1019176"/>
            <a:ext cx="1704976" cy="809624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Interface común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41EBD6B-DEE8-54C6-6D4B-B144F27F3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724" y="4410616"/>
            <a:ext cx="4903743" cy="119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46E63-1AA0-5072-5577-461708D1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Prototype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5EE61-775D-6458-B9FC-77A0934B5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 err="1"/>
              <a:t>Prototype</a:t>
            </a:r>
            <a:r>
              <a:rPr lang="es-CO" b="1" dirty="0"/>
              <a:t> </a:t>
            </a:r>
            <a:r>
              <a:rPr lang="es-CO" dirty="0"/>
              <a:t>es un patrón que permite crear una instancia de una clase como una plantilla y luego crear nuevas instancias copiando (</a:t>
            </a:r>
            <a:r>
              <a:rPr lang="es-CO" b="1" dirty="0"/>
              <a:t>clonando</a:t>
            </a:r>
            <a:r>
              <a:rPr lang="es-CO" dirty="0"/>
              <a:t>) este prototipo.</a:t>
            </a:r>
          </a:p>
          <a:p>
            <a:r>
              <a:rPr lang="es-CO" dirty="0"/>
              <a:t>Permite copiar objetos existentes, sin hacer que el código se vuelva dependiente de estos.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D62D27-A7C0-1E7B-4103-BFD2AA254A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4098" name="Picture 2" descr="Prototype Design Pattern">
            <a:extLst>
              <a:ext uri="{FF2B5EF4-FFF2-40B4-BE49-F238E27FC236}">
                <a16:creationId xmlns:a16="http://schemas.microsoft.com/office/drawing/2014/main" id="{CBB4CE45-5C16-5A3E-2693-7AA3A2B98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3874294"/>
            <a:ext cx="4286250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46E63-1AA0-5072-5577-461708D1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Prototype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5EE61-775D-6458-B9FC-77A0934B5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Un </a:t>
            </a:r>
            <a:r>
              <a:rPr lang="es-CO" b="1" dirty="0"/>
              <a:t>prototipo </a:t>
            </a:r>
            <a:r>
              <a:rPr lang="es-CO" dirty="0"/>
              <a:t>es útil en los siguientes casos:</a:t>
            </a:r>
          </a:p>
          <a:p>
            <a:pPr lvl="1"/>
            <a:r>
              <a:rPr lang="es-CO" dirty="0"/>
              <a:t>Cuando las clases instanciadas en un sistema son dinámicas, es decir, son especificadas como parte de una configuración o pueden cambiar en tiempo de ejecución.</a:t>
            </a:r>
          </a:p>
          <a:p>
            <a:pPr lvl="1"/>
            <a:r>
              <a:rPr lang="es-CO" dirty="0"/>
              <a:t>Cuando las instancias tienen unas cuantas combinaciones de estado inicial. En lugar de monitorear el estado e instanciar una instancia cada vez, es más conveniente crear prototipos que coincidan con cada estado y clonarlos.</a:t>
            </a:r>
          </a:p>
          <a:p>
            <a:r>
              <a:rPr lang="es-CO" dirty="0"/>
              <a:t>Un objeto </a:t>
            </a:r>
            <a:r>
              <a:rPr lang="es-CO" b="1" dirty="0"/>
              <a:t>prototipo </a:t>
            </a:r>
            <a:r>
              <a:rPr lang="es-CO" dirty="0"/>
              <a:t>usualmente soporta copiarse a sí mismo mediante el método </a:t>
            </a:r>
            <a:r>
              <a:rPr lang="es-CO" i="1" dirty="0"/>
              <a:t>clone.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D62D27-A7C0-1E7B-4103-BFD2AA254A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23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46E63-1AA0-5072-5577-461708D1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Prototype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D62D27-A7C0-1E7B-4103-BFD2AA254A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pic>
        <p:nvPicPr>
          <p:cNvPr id="7170" name="Picture 2" descr="Pre-built prototypes">
            <a:extLst>
              <a:ext uri="{FF2B5EF4-FFF2-40B4-BE49-F238E27FC236}">
                <a16:creationId xmlns:a16="http://schemas.microsoft.com/office/drawing/2014/main" id="{D2831506-7945-4F80-E941-70D5E6EC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114425"/>
            <a:ext cx="32670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3D2CAC9-F89C-3128-8E42-B2B4032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71" y="1182949"/>
            <a:ext cx="3352904" cy="17775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D42704F-370C-D3CF-23B0-DE0F8F45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463" y="3038548"/>
            <a:ext cx="3994887" cy="15144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2FADF84-D07A-79C4-69D2-C2004FB37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977" y="4731989"/>
            <a:ext cx="3897307" cy="9639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83BBF9-F9E6-0BD4-16FE-8348656E2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474" y="5859768"/>
            <a:ext cx="4934179" cy="502932"/>
          </a:xfrm>
          <a:prstGeom prst="rect">
            <a:avLst/>
          </a:prstGeom>
        </p:spPr>
      </p:pic>
      <p:pic>
        <p:nvPicPr>
          <p:cNvPr id="7172" name="Picture 4" descr="The cell division">
            <a:extLst>
              <a:ext uri="{FF2B5EF4-FFF2-40B4-BE49-F238E27FC236}">
                <a16:creationId xmlns:a16="http://schemas.microsoft.com/office/drawing/2014/main" id="{92059BFD-B089-CD9D-75D2-494A84DC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962401"/>
            <a:ext cx="4895847" cy="244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1 Rectángulo">
            <a:extLst>
              <a:ext uri="{FF2B5EF4-FFF2-40B4-BE49-F238E27FC236}">
                <a16:creationId xmlns:a16="http://schemas.microsoft.com/office/drawing/2014/main" id="{AA30FE3B-2DDB-A40E-6287-1F0B4023D4B3}"/>
              </a:ext>
            </a:extLst>
          </p:cNvPr>
          <p:cNvSpPr/>
          <p:nvPr/>
        </p:nvSpPr>
        <p:spPr>
          <a:xfrm>
            <a:off x="8553450" y="1428750"/>
            <a:ext cx="3638550" cy="1381125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copy.deepcopy</a:t>
            </a:r>
            <a:r>
              <a:rPr lang="es-CO" b="1" dirty="0">
                <a:solidFill>
                  <a:schemeClr val="bg1"/>
                </a:solidFill>
              </a:rPr>
              <a:t>() permite copiar recursivamente todos los objetos clonados, evitando problemas con objetos mutables como listas o diccionarios.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5D16F21-C1B4-CFF6-D4B5-37689963120F}"/>
              </a:ext>
            </a:extLst>
          </p:cNvPr>
          <p:cNvSpPr/>
          <p:nvPr/>
        </p:nvSpPr>
        <p:spPr>
          <a:xfrm>
            <a:off x="6372225" y="2552700"/>
            <a:ext cx="1762125" cy="3238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Builder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10242" name="Picture 2" descr="Lots of subclasses create another problem">
            <a:extLst>
              <a:ext uri="{FF2B5EF4-FFF2-40B4-BE49-F238E27FC236}">
                <a16:creationId xmlns:a16="http://schemas.microsoft.com/office/drawing/2014/main" id="{528EF34A-3E87-C83B-7E7A-7F9BD15F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809750"/>
            <a:ext cx="571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1 Rectángulo">
            <a:extLst>
              <a:ext uri="{FF2B5EF4-FFF2-40B4-BE49-F238E27FC236}">
                <a16:creationId xmlns:a16="http://schemas.microsoft.com/office/drawing/2014/main" id="{FBAF7FDC-C4C3-2F4C-90CA-C6A443D386D1}"/>
              </a:ext>
            </a:extLst>
          </p:cNvPr>
          <p:cNvSpPr/>
          <p:nvPr/>
        </p:nvSpPr>
        <p:spPr>
          <a:xfrm>
            <a:off x="1600200" y="5080084"/>
            <a:ext cx="3314700" cy="15683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Opción A: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Extender la clase </a:t>
            </a:r>
            <a:r>
              <a:rPr lang="es-CO" b="1" i="1" dirty="0">
                <a:solidFill>
                  <a:schemeClr val="tx1"/>
                </a:solidFill>
              </a:rPr>
              <a:t>House </a:t>
            </a:r>
            <a:r>
              <a:rPr lang="es-CO" b="1" dirty="0"/>
              <a:t>e ir creando subclases para cubrir todas las posibles combinaciones de parámetros.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9" name="11 Rectángulo">
            <a:extLst>
              <a:ext uri="{FF2B5EF4-FFF2-40B4-BE49-F238E27FC236}">
                <a16:creationId xmlns:a16="http://schemas.microsoft.com/office/drawing/2014/main" id="{EFA0F693-CC59-CF58-B6A8-978F5D072ED5}"/>
              </a:ext>
            </a:extLst>
          </p:cNvPr>
          <p:cNvSpPr/>
          <p:nvPr/>
        </p:nvSpPr>
        <p:spPr>
          <a:xfrm>
            <a:off x="1885950" y="1203409"/>
            <a:ext cx="2486025" cy="104449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Clase </a:t>
            </a:r>
            <a:r>
              <a:rPr lang="es-CO" b="1" i="1" dirty="0"/>
              <a:t>House: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Muros, pisos, puerta, ventanas, techo.</a:t>
            </a:r>
          </a:p>
        </p:txBody>
      </p:sp>
      <p:sp>
        <p:nvSpPr>
          <p:cNvPr id="10" name="11 Rectángulo">
            <a:extLst>
              <a:ext uri="{FF2B5EF4-FFF2-40B4-BE49-F238E27FC236}">
                <a16:creationId xmlns:a16="http://schemas.microsoft.com/office/drawing/2014/main" id="{22957EDF-39F6-4B98-60AB-0FB7C451DFA1}"/>
              </a:ext>
            </a:extLst>
          </p:cNvPr>
          <p:cNvSpPr/>
          <p:nvPr/>
        </p:nvSpPr>
        <p:spPr>
          <a:xfrm>
            <a:off x="8048625" y="1327234"/>
            <a:ext cx="3314700" cy="15683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Opción B: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Modificar la clase </a:t>
            </a:r>
            <a:r>
              <a:rPr lang="es-CO" b="1" i="1" dirty="0">
                <a:solidFill>
                  <a:schemeClr val="tx1"/>
                </a:solidFill>
              </a:rPr>
              <a:t>House </a:t>
            </a:r>
            <a:r>
              <a:rPr lang="es-CO" b="1" dirty="0">
                <a:solidFill>
                  <a:schemeClr val="tx1"/>
                </a:solidFill>
              </a:rPr>
              <a:t>para que de entrada tenga todos los posibles parámetros que controlan la clase.</a:t>
            </a:r>
          </a:p>
        </p:txBody>
      </p:sp>
      <p:pic>
        <p:nvPicPr>
          <p:cNvPr id="10244" name="Picture 4" descr="The telescoping constructor">
            <a:extLst>
              <a:ext uri="{FF2B5EF4-FFF2-40B4-BE49-F238E27FC236}">
                <a16:creationId xmlns:a16="http://schemas.microsoft.com/office/drawing/2014/main" id="{1011D02F-CEF4-2BE6-B3B3-4ABF3EE5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3298825"/>
            <a:ext cx="4582886" cy="267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1 Rectángulo">
            <a:extLst>
              <a:ext uri="{FF2B5EF4-FFF2-40B4-BE49-F238E27FC236}">
                <a16:creationId xmlns:a16="http://schemas.microsoft.com/office/drawing/2014/main" id="{5FA5751E-6DFB-3407-168B-BCD9DCC40BF6}"/>
              </a:ext>
            </a:extLst>
          </p:cNvPr>
          <p:cNvSpPr/>
          <p:nvPr/>
        </p:nvSpPr>
        <p:spPr>
          <a:xfrm>
            <a:off x="5448300" y="5022934"/>
            <a:ext cx="3314700" cy="15683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Opción C: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Patrón </a:t>
            </a:r>
            <a:r>
              <a:rPr lang="es-CO" b="1" dirty="0" err="1">
                <a:solidFill>
                  <a:schemeClr val="tx1"/>
                </a:solidFill>
              </a:rPr>
              <a:t>Builder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46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Builder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DFD974-699E-EC09-754E-AB8A46EFE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3952331" cy="4663440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El patrón </a:t>
            </a:r>
            <a:r>
              <a:rPr lang="es-CO" b="1" dirty="0" err="1"/>
              <a:t>Builder</a:t>
            </a:r>
            <a:r>
              <a:rPr lang="es-CO" b="1" dirty="0"/>
              <a:t> </a:t>
            </a:r>
            <a:r>
              <a:rPr lang="es-CO" dirty="0"/>
              <a:t>separa la construcción de un objeto de su representación, haciendo que el proceso de construcción pueda ser usado en la construcción de diferentes representaciones.</a:t>
            </a:r>
          </a:p>
          <a:p>
            <a:r>
              <a:rPr lang="es-CO" dirty="0"/>
              <a:t>Nos permite construir objetos complejos paso a paso. </a:t>
            </a:r>
          </a:p>
          <a:p>
            <a:r>
              <a:rPr lang="es-CO" dirty="0"/>
              <a:t>Este patrón nos permite producir diferentes tipos y representaciones de un objeto usando el mismo código de construcción.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8C1A92-0B63-27E2-BABA-B8083AF5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341" y="2009775"/>
            <a:ext cx="4768003" cy="274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8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Builder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762E6A4-31F6-04A5-7B95-784B7D3C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264" y="1125778"/>
            <a:ext cx="4747671" cy="17679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96B47F2-4948-66F7-E297-31017030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94" y="1091497"/>
            <a:ext cx="4854361" cy="15698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0D98C3-64C9-D61C-13D6-B2D28FBC0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265" y="2748722"/>
            <a:ext cx="4307410" cy="405159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02A2C7-CB00-8269-3F41-B0FD44CEC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060" y="3103193"/>
            <a:ext cx="2880465" cy="14402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1356595-2CD2-0328-2AA1-07AD7C6EE4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106"/>
          <a:stretch/>
        </p:blipFill>
        <p:spPr>
          <a:xfrm>
            <a:off x="4663697" y="4972049"/>
            <a:ext cx="7296619" cy="3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b="1" dirty="0"/>
              <a:t>Patrones de Diseño</a:t>
            </a:r>
          </a:p>
          <a:p>
            <a:pPr marL="457200" indent="-457200">
              <a:buSzPct val="100000"/>
            </a:pPr>
            <a:r>
              <a:rPr lang="es-CO" dirty="0"/>
              <a:t>Patrones Creacionales</a:t>
            </a:r>
          </a:p>
          <a:p>
            <a:pPr marL="457200" indent="-457200">
              <a:buSzPct val="100000"/>
            </a:pPr>
            <a:r>
              <a:rPr lang="es-CO" dirty="0"/>
              <a:t>Patrones Estructurales</a:t>
            </a:r>
          </a:p>
          <a:p>
            <a:pPr marL="457200" indent="-457200">
              <a:buSzPct val="100000"/>
            </a:pPr>
            <a:r>
              <a:rPr lang="es-CO" dirty="0"/>
              <a:t>Patrones Conductuales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Builder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1BD15D-328D-A38D-023C-11E0E7CE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37" y="1135207"/>
            <a:ext cx="4246388" cy="51310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8CBC6F-B117-E8B0-E8C7-BC812B81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80" y="1283956"/>
            <a:ext cx="4525723" cy="4305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7D031A5-E3EA-02E5-40DD-21CA5901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830" y="1783075"/>
            <a:ext cx="6583946" cy="1393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CCE7590-992A-6AFA-6422-6AD928355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147" y="2116419"/>
            <a:ext cx="5829805" cy="81541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0451078-DD19-4AB9-7E79-3DAA7D36E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422" y="3074629"/>
            <a:ext cx="4206605" cy="93734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22EC5CC-07A2-EE56-E940-2CAFB4E8D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715" y="4326234"/>
            <a:ext cx="6111770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34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Patrones de Diseño</a:t>
            </a:r>
          </a:p>
          <a:p>
            <a:pPr marL="457200" indent="-457200">
              <a:buSzPct val="100000"/>
            </a:pPr>
            <a:r>
              <a:rPr lang="es-CO" dirty="0"/>
              <a:t>Patrones Creacionales</a:t>
            </a:r>
          </a:p>
          <a:p>
            <a:pPr marL="457200" indent="-457200">
              <a:buSzPct val="100000"/>
            </a:pPr>
            <a:r>
              <a:rPr lang="es-CO" b="1" dirty="0"/>
              <a:t>Patrones Estructurales</a:t>
            </a:r>
          </a:p>
          <a:p>
            <a:pPr marL="457200" indent="-457200">
              <a:buSzPct val="100000"/>
            </a:pPr>
            <a:r>
              <a:rPr lang="es-CO" dirty="0"/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338686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73134B-5479-8836-F258-8901CA10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</a:t>
            </a:r>
            <a:endParaRPr lang="en-US" dirty="0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321BBDBD-2522-22BC-A5CD-BD0E25F8D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450" y="1411288"/>
            <a:ext cx="9666288" cy="4662487"/>
          </a:xfrm>
        </p:spPr>
        <p:txBody>
          <a:bodyPr>
            <a:normAutofit fontScale="92500" lnSpcReduction="10000"/>
          </a:bodyPr>
          <a:lstStyle/>
          <a:p>
            <a:r>
              <a:rPr lang="es-CO" dirty="0"/>
              <a:t>Los patrones </a:t>
            </a:r>
            <a:r>
              <a:rPr lang="es-CO" b="1" dirty="0"/>
              <a:t>Estructurales </a:t>
            </a:r>
            <a:r>
              <a:rPr lang="es-CO" dirty="0"/>
              <a:t>se encargan con los detalles de combinar clases u objetos en estructuras más grandes, las cuales son más que la suma de sus partes.</a:t>
            </a:r>
          </a:p>
          <a:p>
            <a:r>
              <a:rPr lang="es-CO" dirty="0"/>
              <a:t>Dan razón de cómo ensamblar objetos en estructuras, manteniéndolas flexibles y eficientes.</a:t>
            </a:r>
          </a:p>
          <a:p>
            <a:r>
              <a:rPr lang="es-CO" dirty="0"/>
              <a:t>Los patrones estructurales </a:t>
            </a:r>
            <a:r>
              <a:rPr lang="es-CO" dirty="0" err="1"/>
              <a:t>impementan</a:t>
            </a:r>
            <a:r>
              <a:rPr lang="es-CO" dirty="0"/>
              <a:t> estas combinaciones en dos formas:</a:t>
            </a:r>
          </a:p>
          <a:p>
            <a:pPr lvl="1"/>
            <a:r>
              <a:rPr lang="es-CO" dirty="0"/>
              <a:t>Usando herencia de clases para componer clases en una sola. Este es el método estático.</a:t>
            </a:r>
          </a:p>
          <a:p>
            <a:pPr lvl="1"/>
            <a:r>
              <a:rPr lang="es-CO" dirty="0"/>
              <a:t>Usando composición de objetos en tiempo de ejecución alcanzando funcionalidad combinada. Este es el método dinámico.</a:t>
            </a:r>
          </a:p>
          <a:p>
            <a:r>
              <a:rPr lang="es-CO" dirty="0"/>
              <a:t>Exploraremos dos (2) patrones creacionales: </a:t>
            </a:r>
            <a:r>
              <a:rPr lang="es-CO" b="1" dirty="0" err="1"/>
              <a:t>Adapter</a:t>
            </a:r>
            <a:r>
              <a:rPr lang="es-CO" b="1" dirty="0"/>
              <a:t> </a:t>
            </a:r>
            <a:r>
              <a:rPr lang="es-CO" dirty="0"/>
              <a:t>y </a:t>
            </a:r>
            <a:r>
              <a:rPr lang="es-CO" b="1" dirty="0" err="1"/>
              <a:t>Facade</a:t>
            </a:r>
            <a:r>
              <a:rPr lang="es-CO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8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Adapter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B035C-16A5-8C03-F240-2D212D2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3638006" cy="4663440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El patrón </a:t>
            </a:r>
            <a:r>
              <a:rPr lang="es-CO" b="1" dirty="0" err="1"/>
              <a:t>Adapter</a:t>
            </a:r>
            <a:r>
              <a:rPr lang="es-CO" b="1" dirty="0"/>
              <a:t> </a:t>
            </a:r>
            <a:r>
              <a:rPr lang="es-CO" dirty="0"/>
              <a:t>envuelve o adapta una implementación de una interface específica en otra interface esperada por el código cliente.</a:t>
            </a:r>
          </a:p>
          <a:p>
            <a:r>
              <a:rPr lang="es-CO" dirty="0"/>
              <a:t>Permite colaboración entre objetos con interfaces incompatibles.</a:t>
            </a:r>
          </a:p>
          <a:p>
            <a:r>
              <a:rPr lang="es-CO" dirty="0"/>
              <a:t>Se le conoce como </a:t>
            </a:r>
            <a:r>
              <a:rPr lang="es-CO" b="1" dirty="0" err="1"/>
              <a:t>Wrapper</a:t>
            </a:r>
            <a:r>
              <a:rPr lang="es-CO" b="1" dirty="0"/>
              <a:t>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pic>
        <p:nvPicPr>
          <p:cNvPr id="11266" name="Picture 2" descr="Adapter design pattern">
            <a:extLst>
              <a:ext uri="{FF2B5EF4-FFF2-40B4-BE49-F238E27FC236}">
                <a16:creationId xmlns:a16="http://schemas.microsoft.com/office/drawing/2014/main" id="{2B0E09AF-B747-2AA7-EB6E-444EF540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1933575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364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Adapter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B035C-16A5-8C03-F240-2D212D2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4144" y="2896689"/>
            <a:ext cx="9448256" cy="1370511"/>
          </a:xfrm>
        </p:spPr>
        <p:txBody>
          <a:bodyPr>
            <a:normAutofit fontScale="92500" lnSpcReduction="10000"/>
          </a:bodyPr>
          <a:lstStyle/>
          <a:p>
            <a:r>
              <a:rPr lang="es-CO" b="1" dirty="0"/>
              <a:t>Veamos un ejemplo práctico</a:t>
            </a:r>
            <a:r>
              <a:rPr lang="es-CO" dirty="0"/>
              <a:t>.</a:t>
            </a:r>
          </a:p>
          <a:p>
            <a:r>
              <a:rPr lang="en-US" dirty="0">
                <a:hlinkClick r:id="rId2"/>
              </a:rPr>
              <a:t>https://colab.research.google.com/drive/15pVsCgO3AFbxAuaNofelqOZVUfKbHI-G?usp=sharing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307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Adapter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0B51A0-51C1-FFC2-6727-9A4540E0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17" y="1219020"/>
            <a:ext cx="4168836" cy="54484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5C390D-8921-4C86-A428-8A27D231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98" y="1114425"/>
            <a:ext cx="4409403" cy="567526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4FBC57-3296-577D-B55D-9F7F6F4D8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840" y="3811858"/>
            <a:ext cx="1722269" cy="10821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8AB038A-1010-4A49-6195-A53234344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626" y="4992989"/>
            <a:ext cx="1477110" cy="5219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11 Rectángulo">
            <a:extLst>
              <a:ext uri="{FF2B5EF4-FFF2-40B4-BE49-F238E27FC236}">
                <a16:creationId xmlns:a16="http://schemas.microsoft.com/office/drawing/2014/main" id="{0F3CA9C5-A8A6-11ED-E139-E42C38A1A4CC}"/>
              </a:ext>
            </a:extLst>
          </p:cNvPr>
          <p:cNvSpPr/>
          <p:nvPr/>
        </p:nvSpPr>
        <p:spPr>
          <a:xfrm>
            <a:off x="838200" y="5334000"/>
            <a:ext cx="3638550" cy="1381125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Triangle</a:t>
            </a:r>
            <a:r>
              <a:rPr lang="es-CO" b="1" dirty="0">
                <a:solidFill>
                  <a:schemeClr val="bg1"/>
                </a:solidFill>
              </a:rPr>
              <a:t> es un ejemplo de adaptadores de clase, porque heredan la clase que quieren adaptar.</a:t>
            </a:r>
          </a:p>
        </p:txBody>
      </p:sp>
    </p:spTree>
    <p:extLst>
      <p:ext uri="{BB962C8B-B14F-4D97-AF65-F5344CB8AC3E}">
        <p14:creationId xmlns:p14="http://schemas.microsoft.com/office/powerpoint/2010/main" val="21639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Adapter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0B51A0-51C1-FFC2-6727-9A4540E0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17" y="1219020"/>
            <a:ext cx="4168836" cy="5448480"/>
          </a:xfrm>
          <a:prstGeom prst="rect">
            <a:avLst/>
          </a:prstGeom>
        </p:spPr>
      </p:pic>
      <p:sp>
        <p:nvSpPr>
          <p:cNvPr id="19" name="11 Rectángulo">
            <a:extLst>
              <a:ext uri="{FF2B5EF4-FFF2-40B4-BE49-F238E27FC236}">
                <a16:creationId xmlns:a16="http://schemas.microsoft.com/office/drawing/2014/main" id="{0F3CA9C5-A8A6-11ED-E139-E42C38A1A4CC}"/>
              </a:ext>
            </a:extLst>
          </p:cNvPr>
          <p:cNvSpPr/>
          <p:nvPr/>
        </p:nvSpPr>
        <p:spPr>
          <a:xfrm>
            <a:off x="838200" y="5334000"/>
            <a:ext cx="3638550" cy="1381125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>
                <a:solidFill>
                  <a:schemeClr val="bg1"/>
                </a:solidFill>
              </a:rPr>
              <a:t>Triangle</a:t>
            </a:r>
            <a:r>
              <a:rPr lang="es-CO" b="1" dirty="0">
                <a:solidFill>
                  <a:schemeClr val="bg1"/>
                </a:solidFill>
              </a:rPr>
              <a:t> es un ejemplo de adaptadores de objeto, porque no heredan la clase que quieren adaptar sino que componen una instancia de esta clase.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0D60D4-5794-C7E5-578C-1297B5E6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84" y="1194954"/>
            <a:ext cx="3962595" cy="55903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2A69C2-0CC4-5834-AF5C-DCBA2F244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271" y="3961317"/>
            <a:ext cx="1684166" cy="10135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CB307D-F9D9-0488-C4FC-EEF56BB1F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374" y="5574008"/>
            <a:ext cx="1957211" cy="7852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8772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Facade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B035C-16A5-8C03-F240-2D212D2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448256" cy="1370511"/>
          </a:xfrm>
        </p:spPr>
        <p:txBody>
          <a:bodyPr>
            <a:normAutofit fontScale="77500" lnSpcReduction="20000"/>
          </a:bodyPr>
          <a:lstStyle/>
          <a:p>
            <a:r>
              <a:rPr lang="es-CO" b="1" dirty="0" err="1"/>
              <a:t>Facade</a:t>
            </a:r>
            <a:r>
              <a:rPr lang="es-CO" b="1" dirty="0"/>
              <a:t> </a:t>
            </a:r>
            <a:r>
              <a:rPr lang="es-CO" dirty="0"/>
              <a:t>es un </a:t>
            </a:r>
            <a:r>
              <a:rPr lang="es-CO" dirty="0" err="1"/>
              <a:t>patron</a:t>
            </a:r>
            <a:r>
              <a:rPr lang="es-CO" dirty="0"/>
              <a:t> estructural que provee una interfaz unificada a múltiples interfaces de un subsistema.</a:t>
            </a:r>
          </a:p>
          <a:p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interfz</a:t>
            </a:r>
            <a:r>
              <a:rPr lang="en-US" dirty="0"/>
              <a:t> </a:t>
            </a:r>
            <a:r>
              <a:rPr lang="en-US" dirty="0" err="1"/>
              <a:t>simplificada</a:t>
            </a:r>
            <a:r>
              <a:rPr lang="en-US" dirty="0"/>
              <a:t> a </a:t>
            </a:r>
            <a:r>
              <a:rPr lang="en-US" dirty="0" err="1"/>
              <a:t>cualquier</a:t>
            </a:r>
            <a:r>
              <a:rPr lang="en-US" dirty="0"/>
              <a:t> conjunto </a:t>
            </a:r>
            <a:r>
              <a:rPr lang="en-US" dirty="0" err="1"/>
              <a:t>complejo</a:t>
            </a:r>
            <a:r>
              <a:rPr lang="en-US" dirty="0"/>
              <a:t> de </a:t>
            </a:r>
            <a:r>
              <a:rPr lang="en-US" dirty="0" err="1"/>
              <a:t>clases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libería</a:t>
            </a:r>
            <a:r>
              <a:rPr lang="en-US" dirty="0"/>
              <a:t> o un framework.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1030" name="Picture 6" descr="A 2004 Porsche Carrera GT Just Sold for $1.3M USD | Hypebeast">
            <a:extLst>
              <a:ext uri="{FF2B5EF4-FFF2-40B4-BE49-F238E27FC236}">
                <a16:creationId xmlns:a16="http://schemas.microsoft.com/office/drawing/2014/main" id="{1716A85C-CE17-F878-79CF-AE9EE6B2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4005263"/>
            <a:ext cx="4867274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A94B0C93-6FC9-7786-6621-0EF6672D4F8A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3295650" y="4814889"/>
            <a:ext cx="1104900" cy="92869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1 Rectángulo">
            <a:extLst>
              <a:ext uri="{FF2B5EF4-FFF2-40B4-BE49-F238E27FC236}">
                <a16:creationId xmlns:a16="http://schemas.microsoft.com/office/drawing/2014/main" id="{020D8980-7E6B-3365-C227-3236FAE58238}"/>
              </a:ext>
            </a:extLst>
          </p:cNvPr>
          <p:cNvSpPr/>
          <p:nvPr/>
        </p:nvSpPr>
        <p:spPr>
          <a:xfrm>
            <a:off x="1876425" y="4438650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Ruedas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11" name="11 Rectángulo">
            <a:extLst>
              <a:ext uri="{FF2B5EF4-FFF2-40B4-BE49-F238E27FC236}">
                <a16:creationId xmlns:a16="http://schemas.microsoft.com/office/drawing/2014/main" id="{D761E94B-2BE6-9F8B-FE83-C58602D0EF8C}"/>
              </a:ext>
            </a:extLst>
          </p:cNvPr>
          <p:cNvSpPr/>
          <p:nvPr/>
        </p:nvSpPr>
        <p:spPr>
          <a:xfrm>
            <a:off x="8801100" y="5981700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Motor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796A133E-5EC0-E43A-0B9F-8DD85A35A91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553324" y="5286375"/>
            <a:ext cx="1247776" cy="107156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1 Rectángulo">
            <a:extLst>
              <a:ext uri="{FF2B5EF4-FFF2-40B4-BE49-F238E27FC236}">
                <a16:creationId xmlns:a16="http://schemas.microsoft.com/office/drawing/2014/main" id="{1F833DE2-4F3C-C541-EBA5-508AA744A041}"/>
              </a:ext>
            </a:extLst>
          </p:cNvPr>
          <p:cNvSpPr/>
          <p:nvPr/>
        </p:nvSpPr>
        <p:spPr>
          <a:xfrm>
            <a:off x="9782175" y="4533900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Manubrio</a:t>
            </a:r>
            <a:endParaRPr lang="es-CO" b="1" dirty="0">
              <a:solidFill>
                <a:schemeClr val="tx1"/>
              </a:solidFill>
            </a:endParaRPr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63CBCA04-6A1D-3557-332D-909C8D59F05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39000" y="4752975"/>
            <a:ext cx="2543175" cy="15716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9BB6F4D0-A863-DD85-F3ED-5D47609CDED0}"/>
              </a:ext>
            </a:extLst>
          </p:cNvPr>
          <p:cNvCxnSpPr>
            <a:cxnSpLocks/>
            <a:endCxn id="22" idx="3"/>
          </p:cNvCxnSpPr>
          <p:nvPr/>
        </p:nvCxnSpPr>
        <p:spPr>
          <a:xfrm rot="16200000" flipV="1">
            <a:off x="4293395" y="4360069"/>
            <a:ext cx="2147887" cy="4286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11 Rectángulo">
            <a:extLst>
              <a:ext uri="{FF2B5EF4-FFF2-40B4-BE49-F238E27FC236}">
                <a16:creationId xmlns:a16="http://schemas.microsoft.com/office/drawing/2014/main" id="{538388B8-6436-8CA5-1226-9D26C1D99EDB}"/>
              </a:ext>
            </a:extLst>
          </p:cNvPr>
          <p:cNvSpPr/>
          <p:nvPr/>
        </p:nvSpPr>
        <p:spPr>
          <a:xfrm>
            <a:off x="3733800" y="3124200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/>
              <a:t>Frenos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24" name="11 Rectángulo">
            <a:extLst>
              <a:ext uri="{FF2B5EF4-FFF2-40B4-BE49-F238E27FC236}">
                <a16:creationId xmlns:a16="http://schemas.microsoft.com/office/drawing/2014/main" id="{8D081D61-FC88-0AC9-DEB6-4B059FB7DC93}"/>
              </a:ext>
            </a:extLst>
          </p:cNvPr>
          <p:cNvSpPr/>
          <p:nvPr/>
        </p:nvSpPr>
        <p:spPr>
          <a:xfrm>
            <a:off x="5876925" y="3533775"/>
            <a:ext cx="1419225" cy="75247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 err="1"/>
              <a:t>Facade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22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Facade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B035C-16A5-8C03-F240-2D212D20C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4144" y="2896689"/>
            <a:ext cx="9448256" cy="1370511"/>
          </a:xfrm>
        </p:spPr>
        <p:txBody>
          <a:bodyPr>
            <a:normAutofit fontScale="92500" lnSpcReduction="10000"/>
          </a:bodyPr>
          <a:lstStyle/>
          <a:p>
            <a:r>
              <a:rPr lang="es-CO" b="1" dirty="0"/>
              <a:t>Veamos un ejemplo práctico</a:t>
            </a:r>
            <a:r>
              <a:rPr lang="es-CO" dirty="0"/>
              <a:t>.</a:t>
            </a:r>
          </a:p>
          <a:p>
            <a:r>
              <a:rPr lang="en-US" dirty="0">
                <a:hlinkClick r:id="rId2"/>
              </a:rPr>
              <a:t>https://colab.research.google.com/drive/15pVsCgO3AFbxAuaNofelqOZVUfKbHI-G?usp=sharing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54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3C223-2137-8168-6254-647220BD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Estructurales - </a:t>
            </a:r>
            <a:r>
              <a:rPr lang="es-CO" dirty="0" err="1"/>
              <a:t>Facade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3B6BB5-7ED6-41A4-1F04-EB0E25BB6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936DB6-4B2D-C356-7C6D-4E6F38983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864" y="1142999"/>
            <a:ext cx="3724613" cy="213181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B33983A-B62A-C7BB-39D7-01B2256CE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234" y="1215168"/>
            <a:ext cx="3238781" cy="5113463"/>
          </a:xfrm>
          <a:prstGeom prst="rect">
            <a:avLst/>
          </a:prstGeom>
        </p:spPr>
      </p:pic>
      <p:pic>
        <p:nvPicPr>
          <p:cNvPr id="2052" name="Picture 4" descr="Transmission Repair &amp; Cost Guide | Finding Quality Transmission Repair">
            <a:extLst>
              <a:ext uri="{FF2B5EF4-FFF2-40B4-BE49-F238E27FC236}">
                <a16:creationId xmlns:a16="http://schemas.microsoft.com/office/drawing/2014/main" id="{7EE008FC-BA2B-22A4-2E46-6B266DAA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50" y="1038224"/>
            <a:ext cx="1578150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51674F1-06AD-E4E5-960C-CFFD74DDB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369" y="3457269"/>
            <a:ext cx="3713031" cy="1823481"/>
          </a:xfrm>
          <a:prstGeom prst="rect">
            <a:avLst/>
          </a:prstGeom>
        </p:spPr>
      </p:pic>
      <p:pic>
        <p:nvPicPr>
          <p:cNvPr id="2054" name="Picture 6" descr="When to Replace Your Car's Brake Pads">
            <a:extLst>
              <a:ext uri="{FF2B5EF4-FFF2-40B4-BE49-F238E27FC236}">
                <a16:creationId xmlns:a16="http://schemas.microsoft.com/office/drawing/2014/main" id="{92EE945B-5987-F3BF-A1B1-44521B3D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4" y="3352800"/>
            <a:ext cx="1411515" cy="10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12 engine - Wikipedia">
            <a:extLst>
              <a:ext uri="{FF2B5EF4-FFF2-40B4-BE49-F238E27FC236}">
                <a16:creationId xmlns:a16="http://schemas.microsoft.com/office/drawing/2014/main" id="{8DE0DEE3-F5EE-E052-5732-25AA060D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164" y="1879425"/>
            <a:ext cx="1646736" cy="109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45E9C78-888E-224E-1FF6-FB9282742E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58" y="5436839"/>
            <a:ext cx="3848433" cy="708721"/>
          </a:xfrm>
          <a:prstGeom prst="rect">
            <a:avLst/>
          </a:prstGeom>
        </p:spPr>
      </p:pic>
      <p:pic>
        <p:nvPicPr>
          <p:cNvPr id="2056" name="Picture 8" descr="Amazon.com: Qiilu Handbrake, Parking Brake Lever, Universal Handbrake,Hydraulic  Brake and Hand Brake, Aluminium Alloy Handbrake Fit for Most  Car(Black)(Black) : Automotive">
            <a:extLst>
              <a:ext uri="{FF2B5EF4-FFF2-40B4-BE49-F238E27FC236}">
                <a16:creationId xmlns:a16="http://schemas.microsoft.com/office/drawing/2014/main" id="{7D4B1109-CB34-6E90-1DF9-9DA7E45FD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73" y="5848350"/>
            <a:ext cx="825284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64637D7E-7A82-4784-7F80-099DD6E053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8611" y="2329773"/>
            <a:ext cx="2979678" cy="9602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58" name="Picture 10" descr="Tipos de Suspensión - Gabriel de México">
            <a:extLst>
              <a:ext uri="{FF2B5EF4-FFF2-40B4-BE49-F238E27FC236}">
                <a16:creationId xmlns:a16="http://schemas.microsoft.com/office/drawing/2014/main" id="{6CFE11EC-BC71-6FCA-45A3-9EC083FAF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934" y="3114675"/>
            <a:ext cx="1446516" cy="10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041D76B-967F-C981-892E-EC61D757D4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1458" y="4811985"/>
            <a:ext cx="3147333" cy="10440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60" name="Picture 12" descr="Hyundai Alloy Car wheel at Rs 15000/piece | Car Alloy Wheel in New Delhi |  ID: 20500125988">
            <a:extLst>
              <a:ext uri="{FF2B5EF4-FFF2-40B4-BE49-F238E27FC236}">
                <a16:creationId xmlns:a16="http://schemas.microsoft.com/office/drawing/2014/main" id="{5686B7B6-8CC1-254F-C67C-E6EC7A6CE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5" y="5619750"/>
            <a:ext cx="785813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0B608BDA-7A1B-31EE-9759-2A4A661C47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4323" y="5105248"/>
            <a:ext cx="2804403" cy="17527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62" name="Picture 14" descr="Car suspensions and brake components">
            <a:extLst>
              <a:ext uri="{FF2B5EF4-FFF2-40B4-BE49-F238E27FC236}">
                <a16:creationId xmlns:a16="http://schemas.microsoft.com/office/drawing/2014/main" id="{643E8A9F-F7C2-487C-C604-7313551F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39" y="5769097"/>
            <a:ext cx="1471611" cy="97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AE93F64-C086-FF37-9FCB-93DC20BCD3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0334" y="3522304"/>
            <a:ext cx="3062604" cy="11735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64" name="Picture 16" descr="How to check if my car frame is bent - Auto Body Shop Brampton ON">
            <a:extLst>
              <a:ext uri="{FF2B5EF4-FFF2-40B4-BE49-F238E27FC236}">
                <a16:creationId xmlns:a16="http://schemas.microsoft.com/office/drawing/2014/main" id="{82038A7F-AA55-7D78-E05C-3A5E631D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3224213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1B6BFD8B-6B8D-7C15-8C35-ED0175C783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7575" y="942975"/>
            <a:ext cx="4620137" cy="57531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4" name="Picture 6" descr="A 2004 Porsche Carrera GT Just Sold for $1.3M USD | Hypebeast">
            <a:extLst>
              <a:ext uri="{FF2B5EF4-FFF2-40B4-BE49-F238E27FC236}">
                <a16:creationId xmlns:a16="http://schemas.microsoft.com/office/drawing/2014/main" id="{C1A8FF46-AB82-8355-6483-B9CF0C106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23" y="2004101"/>
            <a:ext cx="4438649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4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859B43C-5C36-3E6A-8782-35A5679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Patrones</a:t>
            </a:r>
            <a:r>
              <a:rPr lang="en-US" dirty="0"/>
              <a:t> de </a:t>
            </a:r>
            <a:r>
              <a:rPr lang="en-US" dirty="0" err="1"/>
              <a:t>Diseño</a:t>
            </a:r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889A3F6-AA3B-F390-1381-420BBB342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3" y="1410789"/>
            <a:ext cx="4142831" cy="45328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Los </a:t>
            </a:r>
            <a:r>
              <a:rPr lang="en-US" dirty="0" err="1"/>
              <a:t>patrones</a:t>
            </a:r>
            <a:r>
              <a:rPr lang="en-US" dirty="0"/>
              <a:t> de </a:t>
            </a:r>
            <a:r>
              <a:rPr lang="en-US" dirty="0" err="1"/>
              <a:t>diseño</a:t>
            </a:r>
            <a:r>
              <a:rPr lang="en-US" dirty="0"/>
              <a:t> </a:t>
            </a:r>
            <a:r>
              <a:rPr lang="en-US" dirty="0" err="1"/>
              <a:t>simplifican</a:t>
            </a:r>
            <a:r>
              <a:rPr lang="en-US" dirty="0"/>
              <a:t> la </a:t>
            </a:r>
            <a:r>
              <a:rPr lang="en-US" dirty="0" err="1"/>
              <a:t>construcci</a:t>
            </a:r>
            <a:r>
              <a:rPr lang="es-CO" dirty="0" err="1"/>
              <a:t>ón</a:t>
            </a:r>
            <a:r>
              <a:rPr lang="es-CO" dirty="0"/>
              <a:t> de software mediante la </a:t>
            </a:r>
            <a:r>
              <a:rPr lang="es-CO" b="1" dirty="0" err="1"/>
              <a:t>reutilziación</a:t>
            </a:r>
            <a:r>
              <a:rPr lang="es-CO" b="1" dirty="0"/>
              <a:t> </a:t>
            </a:r>
            <a:r>
              <a:rPr lang="es-CO" dirty="0"/>
              <a:t>de </a:t>
            </a:r>
            <a:r>
              <a:rPr lang="es-CO" dirty="0" err="1"/>
              <a:t>diseós</a:t>
            </a:r>
            <a:r>
              <a:rPr lang="es-CO" dirty="0"/>
              <a:t> o arquitecturas exitosas.</a:t>
            </a:r>
          </a:p>
          <a:p>
            <a:endParaRPr lang="es-CO" dirty="0"/>
          </a:p>
          <a:p>
            <a:r>
              <a:rPr lang="es-CO" dirty="0"/>
              <a:t>Los patrones ayudan a los desarrolladores a resolver conjuntos de problemas similares o relacionados consistentemente.</a:t>
            </a:r>
          </a:p>
          <a:p>
            <a:endParaRPr lang="es-CO" dirty="0"/>
          </a:p>
          <a:p>
            <a:r>
              <a:rPr lang="es-CO" b="1" dirty="0"/>
              <a:t>Python </a:t>
            </a:r>
            <a:r>
              <a:rPr lang="es-CO" dirty="0"/>
              <a:t>por soportar tipado dinámico y estructuras orientadas a objetos de alto nivel, permite un ecosistema rico para construir patrones útiles.</a:t>
            </a:r>
            <a:endParaRPr lang="es-CO" b="1" dirty="0"/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3D9E7C-91E8-33E4-CADB-EF8CF7836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410195-784E-6FB0-7D55-C87A7FFFE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" r="1645"/>
          <a:stretch/>
        </p:blipFill>
        <p:spPr>
          <a:xfrm>
            <a:off x="7651829" y="1457324"/>
            <a:ext cx="3159045" cy="41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Patrones de Diseño</a:t>
            </a:r>
          </a:p>
          <a:p>
            <a:pPr marL="457200" indent="-457200">
              <a:buSzPct val="100000"/>
            </a:pPr>
            <a:r>
              <a:rPr lang="es-CO" dirty="0"/>
              <a:t>Patrones Creacionales</a:t>
            </a:r>
          </a:p>
          <a:p>
            <a:pPr marL="457200" indent="-457200">
              <a:buSzPct val="100000"/>
            </a:pPr>
            <a:r>
              <a:rPr lang="es-CO" dirty="0"/>
              <a:t>Patrones Estructurales</a:t>
            </a:r>
          </a:p>
          <a:p>
            <a:pPr marL="457200" indent="-457200">
              <a:buSzPct val="100000"/>
            </a:pPr>
            <a:r>
              <a:rPr lang="es-CO" b="1" dirty="0"/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205905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05E2DD2-1E4B-32F7-677D-D53142218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Los patrones </a:t>
            </a:r>
            <a:r>
              <a:rPr lang="es-CO" b="1" dirty="0"/>
              <a:t>Conductuales </a:t>
            </a:r>
            <a:r>
              <a:rPr lang="es-CO" dirty="0"/>
              <a:t>se ocupan de algoritmos y la asignación de responsabilidades entre objetos.</a:t>
            </a:r>
          </a:p>
          <a:p>
            <a:r>
              <a:rPr lang="es-CO" dirty="0"/>
              <a:t>Encapsulan modelos de comunicación e interacción entre objetos y nos permiten describir flujos de trabajo de difícil seguimiento en tiempo de ejecución.</a:t>
            </a:r>
          </a:p>
          <a:p>
            <a:r>
              <a:rPr lang="es-CO" dirty="0"/>
              <a:t>Favorecen composición sobre herencia.</a:t>
            </a:r>
          </a:p>
          <a:p>
            <a:r>
              <a:rPr lang="es-CO" dirty="0"/>
              <a:t>Los objetos que interactúan deberían ser de jerarquías de clases diferentes.</a:t>
            </a:r>
          </a:p>
          <a:p>
            <a:r>
              <a:rPr lang="es-CO" dirty="0"/>
              <a:t>Exploraremos dos (2) patrones conductuales: </a:t>
            </a:r>
            <a:r>
              <a:rPr lang="es-CO" b="1" dirty="0" err="1"/>
              <a:t>Observer</a:t>
            </a:r>
            <a:r>
              <a:rPr lang="es-CO" b="1" dirty="0"/>
              <a:t> </a:t>
            </a:r>
            <a:r>
              <a:rPr lang="es-CO" dirty="0"/>
              <a:t>y </a:t>
            </a:r>
            <a:r>
              <a:rPr lang="es-CO" b="1" dirty="0" err="1"/>
              <a:t>State</a:t>
            </a:r>
            <a:r>
              <a:rPr lang="es-CO" b="1" dirty="0"/>
              <a:t>.</a:t>
            </a:r>
            <a:endParaRPr lang="es-C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0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Observer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512F79-C73C-9373-C3E6-12751266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775" y="1410790"/>
            <a:ext cx="5372099" cy="4275636"/>
          </a:xfrm>
        </p:spPr>
        <p:txBody>
          <a:bodyPr>
            <a:normAutofit/>
          </a:bodyPr>
          <a:lstStyle/>
          <a:p>
            <a:r>
              <a:rPr lang="es-CO" sz="1700" dirty="0"/>
              <a:t>El patrón </a:t>
            </a:r>
            <a:r>
              <a:rPr lang="es-CO" sz="1700" b="1" dirty="0" err="1"/>
              <a:t>Observer</a:t>
            </a:r>
            <a:r>
              <a:rPr lang="es-CO" sz="1700" b="1" dirty="0"/>
              <a:t> </a:t>
            </a:r>
            <a:r>
              <a:rPr lang="es-CO" sz="1700" dirty="0"/>
              <a:t>nos permite desacoplar objetos, pero permitiendo que un conjunto de estos objetos (Suscriptores) haga seguimiento a cambios en otro objeto (Publicador).,</a:t>
            </a:r>
          </a:p>
          <a:p>
            <a:pPr marL="76200" indent="0">
              <a:buNone/>
            </a:pPr>
            <a:endParaRPr lang="es-CO" sz="1700" dirty="0"/>
          </a:p>
          <a:p>
            <a:r>
              <a:rPr lang="es-CO" sz="1700" dirty="0"/>
              <a:t>Nos permite definir un mecanismo de suscripción en el cual múltiples objetos son notificados de los eventos ocurriendo sobre el objeto que observan.</a:t>
            </a:r>
          </a:p>
          <a:p>
            <a:pPr marL="76200" indent="0">
              <a:buNone/>
            </a:pPr>
            <a:endParaRPr lang="es-CO" sz="1700" dirty="0"/>
          </a:p>
          <a:p>
            <a:r>
              <a:rPr lang="es-CO" sz="1700" dirty="0"/>
              <a:t>Se le conoce como el patrón </a:t>
            </a:r>
            <a:r>
              <a:rPr lang="es-CO" sz="1700" b="1" dirty="0" err="1"/>
              <a:t>Publish</a:t>
            </a:r>
            <a:r>
              <a:rPr lang="es-CO" sz="1700" b="1" dirty="0"/>
              <a:t> – Subscribe.</a:t>
            </a:r>
            <a:endParaRPr lang="es-CO" sz="1700" dirty="0"/>
          </a:p>
          <a:p>
            <a:endParaRPr lang="en-US" dirty="0"/>
          </a:p>
        </p:txBody>
      </p:sp>
      <p:pic>
        <p:nvPicPr>
          <p:cNvPr id="3074" name="Picture 2" descr="Observer Design Pattern">
            <a:extLst>
              <a:ext uri="{FF2B5EF4-FFF2-40B4-BE49-F238E27FC236}">
                <a16:creationId xmlns:a16="http://schemas.microsoft.com/office/drawing/2014/main" id="{77BAE955-4330-B829-76FD-1EA509BF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99" y="1837134"/>
            <a:ext cx="5076825" cy="31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0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Observer</a:t>
            </a:r>
            <a:endParaRPr lang="en-US" dirty="0"/>
          </a:p>
        </p:txBody>
      </p:sp>
      <p:pic>
        <p:nvPicPr>
          <p:cNvPr id="7170" name="Picture 2" descr="Visiting store vs. sending spam">
            <a:extLst>
              <a:ext uri="{FF2B5EF4-FFF2-40B4-BE49-F238E27FC236}">
                <a16:creationId xmlns:a16="http://schemas.microsoft.com/office/drawing/2014/main" id="{4D028C45-283A-B56C-7A9E-D0C77E3D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04900"/>
            <a:ext cx="53721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ubscription mechanism">
            <a:extLst>
              <a:ext uri="{FF2B5EF4-FFF2-40B4-BE49-F238E27FC236}">
                <a16:creationId xmlns:a16="http://schemas.microsoft.com/office/drawing/2014/main" id="{FF19A983-A4B6-75CF-7EE2-50893F2F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457325"/>
            <a:ext cx="4476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gazine and newspaper subscriptions">
            <a:extLst>
              <a:ext uri="{FF2B5EF4-FFF2-40B4-BE49-F238E27FC236}">
                <a16:creationId xmlns:a16="http://schemas.microsoft.com/office/drawing/2014/main" id="{0404B612-383A-0247-1FC7-38DF158F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67665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36E2B5-590C-112A-C487-948437245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Observer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AD6C79-FE82-DF32-3F4D-FD94EA7F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51" y="1419010"/>
            <a:ext cx="3558848" cy="49534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CEE292E-F7E9-1D1B-DB74-B76F3872A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06" y="1579155"/>
            <a:ext cx="4237087" cy="20804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58C13F-C9F6-634F-EA5D-9F4EF512F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84" y="3914765"/>
            <a:ext cx="3667214" cy="4000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DCCDD18-1FFB-5C96-8D78-9534819E7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359" y="4335769"/>
            <a:ext cx="3143320" cy="50293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372197-6857-AD05-5BE9-16569F741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229" y="4886315"/>
            <a:ext cx="2882973" cy="3810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2F74E94-D9C6-93C5-E53F-09B82C442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949" y="5343507"/>
            <a:ext cx="5500388" cy="7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1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Observer</a:t>
            </a:r>
            <a:endParaRPr lang="en-US" dirty="0"/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28353FE4-3B57-EF73-464A-67EAC1E21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775" y="1410790"/>
            <a:ext cx="8162925" cy="4275636"/>
          </a:xfrm>
        </p:spPr>
        <p:txBody>
          <a:bodyPr>
            <a:normAutofit/>
          </a:bodyPr>
          <a:lstStyle/>
          <a:p>
            <a:r>
              <a:rPr lang="es-CO" sz="1700" b="1" dirty="0"/>
              <a:t>Referencia a los suscriptores: </a:t>
            </a:r>
            <a:r>
              <a:rPr lang="es-CO" sz="1700" dirty="0"/>
              <a:t>los Publicadores pueden elegir mantener una referencia a sus suscriptores usando patrones como el </a:t>
            </a:r>
            <a:r>
              <a:rPr lang="es-CO" sz="1700" b="1" dirty="0"/>
              <a:t>Mediador.</a:t>
            </a:r>
          </a:p>
          <a:p>
            <a:r>
              <a:rPr lang="es-CO" sz="1700" b="1" dirty="0"/>
              <a:t>Implementar </a:t>
            </a:r>
            <a:r>
              <a:rPr lang="es-CO" sz="1700" b="1" dirty="0" err="1"/>
              <a:t>Callbacks</a:t>
            </a:r>
            <a:r>
              <a:rPr lang="es-CO" sz="1700" b="1" dirty="0"/>
              <a:t>: </a:t>
            </a:r>
            <a:r>
              <a:rPr lang="es-CO" sz="1700" dirty="0"/>
              <a:t>la manera preferida de usar este patrón es que el Publicador notifique a los suscriptores y que estos hagan un </a:t>
            </a:r>
            <a:r>
              <a:rPr lang="es-CO" sz="1700" dirty="0" err="1"/>
              <a:t>query</a:t>
            </a:r>
            <a:r>
              <a:rPr lang="es-CO" sz="1700" dirty="0"/>
              <a:t> al estado del Publicador usando un método </a:t>
            </a:r>
            <a:r>
              <a:rPr lang="es-CO" sz="1700" i="1" dirty="0" err="1"/>
              <a:t>get_state</a:t>
            </a:r>
            <a:r>
              <a:rPr lang="es-CO" sz="1700" i="1" dirty="0"/>
              <a:t> </a:t>
            </a:r>
            <a:r>
              <a:rPr lang="es-CO" sz="1700" dirty="0"/>
              <a:t>para implementar su propio cambio de estado</a:t>
            </a:r>
            <a:r>
              <a:rPr lang="es-CO" sz="1700" i="1" dirty="0"/>
              <a:t>, </a:t>
            </a:r>
            <a:r>
              <a:rPr lang="es-CO" sz="1700" dirty="0"/>
              <a:t>permitiendo desacoplarlos.</a:t>
            </a:r>
          </a:p>
          <a:p>
            <a:r>
              <a:rPr lang="es-CO" sz="1700" b="1" dirty="0"/>
              <a:t>Sincrónico vs. Asincrónico: </a:t>
            </a:r>
            <a:r>
              <a:rPr lang="es-CO" sz="1700" dirty="0"/>
              <a:t>Este ejemplo es sincrónico, pero puede ser preferible usar un método asincrónico para que el </a:t>
            </a:r>
            <a:r>
              <a:rPr lang="es-CO" sz="1700" dirty="0" err="1"/>
              <a:t>Thread</a:t>
            </a:r>
            <a:r>
              <a:rPr lang="es-CO" sz="1700" dirty="0"/>
              <a:t> del Publicador siga corriendo, para que la notificación llegue en otro momento a los suscriptores.</a:t>
            </a:r>
            <a:endParaRPr lang="es-CO" sz="1700" b="1" dirty="0"/>
          </a:p>
          <a:p>
            <a:pPr marL="76200" indent="0">
              <a:buNone/>
            </a:pP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90895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State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512F79-C73C-9373-C3E6-12751266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8775" y="1410790"/>
            <a:ext cx="10134600" cy="1484810"/>
          </a:xfrm>
        </p:spPr>
        <p:txBody>
          <a:bodyPr>
            <a:normAutofit/>
          </a:bodyPr>
          <a:lstStyle/>
          <a:p>
            <a:r>
              <a:rPr lang="es-CO" sz="1700" dirty="0"/>
              <a:t>El patrón </a:t>
            </a:r>
            <a:r>
              <a:rPr lang="es-CO" sz="1700" b="1" dirty="0" err="1"/>
              <a:t>State</a:t>
            </a:r>
            <a:r>
              <a:rPr lang="es-CO" sz="1700" b="1" dirty="0"/>
              <a:t> </a:t>
            </a:r>
            <a:r>
              <a:rPr lang="es-CO" sz="1700" dirty="0"/>
              <a:t>encapsula el estado interno de un objeto en otra clase (objeto de estado o </a:t>
            </a:r>
            <a:r>
              <a:rPr lang="es-CO" sz="1700" dirty="0" err="1"/>
              <a:t>state</a:t>
            </a:r>
            <a:r>
              <a:rPr lang="es-CO" sz="1700" dirty="0"/>
              <a:t> </a:t>
            </a:r>
            <a:r>
              <a:rPr lang="es-CO" sz="1700" dirty="0" err="1"/>
              <a:t>object</a:t>
            </a:r>
            <a:r>
              <a:rPr lang="es-CO" sz="1700" dirty="0"/>
              <a:t>). </a:t>
            </a:r>
          </a:p>
          <a:p>
            <a:r>
              <a:rPr lang="es-CO" sz="1700" dirty="0"/>
              <a:t>El objeto cambia su estado cambiando el objeto de estado internamente encapsulado a diferentes valores.</a:t>
            </a:r>
          </a:p>
          <a:p>
            <a:r>
              <a:rPr lang="es-CO" sz="1700" dirty="0"/>
              <a:t>Permite que un objeto altere su comportamiento cuando cambia su estado interno, haciendo parecer que el objeto cambió su clase.</a:t>
            </a:r>
          </a:p>
          <a:p>
            <a:pPr marL="76200" indent="0">
              <a:buNone/>
            </a:pPr>
            <a:endParaRPr lang="es-CO" sz="1700" dirty="0"/>
          </a:p>
        </p:txBody>
      </p:sp>
      <p:pic>
        <p:nvPicPr>
          <p:cNvPr id="9218" name="Picture 2" descr="State Design Pattern">
            <a:extLst>
              <a:ext uri="{FF2B5EF4-FFF2-40B4-BE49-F238E27FC236}">
                <a16:creationId xmlns:a16="http://schemas.microsoft.com/office/drawing/2014/main" id="{3DBC981E-561D-22F1-9935-54D53739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102768"/>
            <a:ext cx="5276850" cy="32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7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Conductuales - </a:t>
            </a:r>
            <a:r>
              <a:rPr lang="es-CO" dirty="0" err="1"/>
              <a:t>State</a:t>
            </a:r>
            <a:endParaRPr lang="en-U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D20CA2C-343F-C49C-33A0-ED4FF1FBC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4144" y="2896689"/>
            <a:ext cx="9448256" cy="1370511"/>
          </a:xfrm>
        </p:spPr>
        <p:txBody>
          <a:bodyPr>
            <a:normAutofit fontScale="92500" lnSpcReduction="10000"/>
          </a:bodyPr>
          <a:lstStyle/>
          <a:p>
            <a:r>
              <a:rPr lang="es-CO" b="1" dirty="0"/>
              <a:t>Veamos un ejemplo práctico</a:t>
            </a:r>
            <a:r>
              <a:rPr lang="es-CO" dirty="0"/>
              <a:t>.</a:t>
            </a:r>
          </a:p>
          <a:p>
            <a:r>
              <a:rPr lang="en-US" dirty="0">
                <a:hlinkClick r:id="rId2"/>
              </a:rPr>
              <a:t>https://colab.research.google.com/drive/15pVsCgO3AFbxAuaNofelqOZVUfKbHI-G?usp=sharing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1E2383D-7112-A0C4-F1CC-47067DF8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de Diseño - Recursos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5E43F7-4A33-F90F-877F-E9F67BCBE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" r="1645"/>
          <a:stretch/>
        </p:blipFill>
        <p:spPr>
          <a:xfrm>
            <a:off x="2956004" y="1466849"/>
            <a:ext cx="3159045" cy="41151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EC2DBA-B94C-3176-28C2-B68B346AE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631" y="1571624"/>
            <a:ext cx="3291713" cy="44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76F92-7E59-A37E-DC91-0A9C7E3B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039D4F-BD50-9B3C-1D15-34F0BECE9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s-CO" sz="2800" dirty="0"/>
              <a:t>Desarrolle el siguiente tutorial, y realice las actividades propuestas.</a:t>
            </a:r>
          </a:p>
          <a:p>
            <a:pPr algn="ctr"/>
            <a:r>
              <a:rPr lang="es-CO" sz="2800" dirty="0"/>
              <a:t>Este taller proporciona una manera práctica de entender los conceptos, componentes, librerías y arquitectura básica de Django.</a:t>
            </a:r>
          </a:p>
          <a:p>
            <a:pPr algn="ctr"/>
            <a:r>
              <a:rPr lang="es-CO" sz="2800" b="1" u="sng" dirty="0"/>
              <a:t>Cada línea que codifique y/o copie y pegue, léala en detalle, analícela, vuélvala y léala, y finalmente comprenda lo que se esta haciendo.</a:t>
            </a:r>
          </a:p>
          <a:p>
            <a:pPr algn="ctr"/>
            <a:r>
              <a:rPr lang="es-CO" sz="2800" dirty="0"/>
              <a:t>La próxima clase se explicará desde la teoría los elementos vistos.</a:t>
            </a:r>
          </a:p>
          <a:p>
            <a:pPr marL="0" indent="0" algn="ctr">
              <a:buNone/>
            </a:pPr>
            <a:endParaRPr lang="es-CO" sz="2800" b="1" dirty="0"/>
          </a:p>
          <a:p>
            <a:pPr marL="0" indent="0" algn="ctr">
              <a:buNone/>
            </a:pPr>
            <a:r>
              <a:rPr lang="es-CO" sz="2800" b="1" dirty="0"/>
              <a:t>Nota: para todos los tutoriales de este curso, a medida de que vaya haciendo los tutoriales, vaya anotando en una hoja las dudas, y en la clase siguiente pregunte sus dudas.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01C6B0-6B16-51CF-C1E8-E5857C4A7F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740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2F061-E3EA-AFB3-9420-3D576860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de Diseño - Elementos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D1349C-F390-5220-4C09-4E758C54F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90"/>
            <a:ext cx="9667331" cy="1265736"/>
          </a:xfrm>
        </p:spPr>
        <p:txBody>
          <a:bodyPr>
            <a:normAutofit/>
          </a:bodyPr>
          <a:lstStyle/>
          <a:p>
            <a:r>
              <a:rPr lang="es-CO" sz="2000" dirty="0"/>
              <a:t>Un patrón de diseño apunta a recoger todos los aspectos del diseño de un sistema orientado a objetos que resuelven un problema o un conjunto de problemas.</a:t>
            </a:r>
          </a:p>
          <a:p>
            <a:r>
              <a:rPr lang="es-CO" sz="2000" dirty="0"/>
              <a:t>Los patrones de diseño suelen tener los siguientes elementos: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93F94B-5239-FFF6-7B0F-157055BEA2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6" name="11 Rectángulo">
            <a:extLst>
              <a:ext uri="{FF2B5EF4-FFF2-40B4-BE49-F238E27FC236}">
                <a16:creationId xmlns:a16="http://schemas.microsoft.com/office/drawing/2014/main" id="{7339DE61-BE3B-F336-F057-6D7D13F101A1}"/>
              </a:ext>
            </a:extLst>
          </p:cNvPr>
          <p:cNvSpPr/>
          <p:nvPr/>
        </p:nvSpPr>
        <p:spPr>
          <a:xfrm>
            <a:off x="4319302" y="2879810"/>
            <a:ext cx="4510373" cy="65396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Título por el cual se conoce o </a:t>
            </a:r>
            <a:r>
              <a:rPr lang="es-CO" b="1" dirty="0" err="1">
                <a:solidFill>
                  <a:schemeClr val="tx1"/>
                </a:solidFill>
              </a:rPr>
              <a:t>idnetifica</a:t>
            </a:r>
            <a:r>
              <a:rPr lang="es-CO" b="1" dirty="0">
                <a:solidFill>
                  <a:schemeClr val="tx1"/>
                </a:solidFill>
              </a:rPr>
              <a:t> el patrón. </a:t>
            </a:r>
            <a:r>
              <a:rPr lang="es-CO" b="1" dirty="0" err="1">
                <a:solidFill>
                  <a:schemeClr val="tx1"/>
                </a:solidFill>
              </a:rPr>
              <a:t>Ej</a:t>
            </a:r>
            <a:r>
              <a:rPr lang="es-CO" b="1" dirty="0">
                <a:solidFill>
                  <a:schemeClr val="tx1"/>
                </a:solidFill>
              </a:rPr>
              <a:t>: </a:t>
            </a:r>
            <a:r>
              <a:rPr lang="es-CO" b="1" dirty="0" err="1">
                <a:solidFill>
                  <a:schemeClr val="tx1"/>
                </a:solidFill>
              </a:rPr>
              <a:t>Singleton</a:t>
            </a:r>
            <a:r>
              <a:rPr lang="es-CO" b="1" dirty="0">
                <a:solidFill>
                  <a:schemeClr val="tx1"/>
                </a:solidFill>
              </a:rPr>
              <a:t>, </a:t>
            </a:r>
            <a:r>
              <a:rPr lang="es-CO" b="1" dirty="0" err="1">
                <a:solidFill>
                  <a:schemeClr val="tx1"/>
                </a:solidFill>
              </a:rPr>
              <a:t>Iterator</a:t>
            </a:r>
            <a:r>
              <a:rPr lang="es-CO" b="1" dirty="0">
                <a:solidFill>
                  <a:schemeClr val="tx1"/>
                </a:solidFill>
              </a:rPr>
              <a:t>, </a:t>
            </a:r>
            <a:r>
              <a:rPr lang="es-CO" b="1" dirty="0" err="1">
                <a:solidFill>
                  <a:schemeClr val="tx1"/>
                </a:solidFill>
              </a:rPr>
              <a:t>Prototype</a:t>
            </a:r>
            <a:r>
              <a:rPr lang="es-CO" b="1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7" name="11 Rectángulo">
            <a:extLst>
              <a:ext uri="{FF2B5EF4-FFF2-40B4-BE49-F238E27FC236}">
                <a16:creationId xmlns:a16="http://schemas.microsoft.com/office/drawing/2014/main" id="{71F0CD93-794A-9ECA-5B36-674227206A86}"/>
              </a:ext>
            </a:extLst>
          </p:cNvPr>
          <p:cNvSpPr/>
          <p:nvPr/>
        </p:nvSpPr>
        <p:spPr>
          <a:xfrm>
            <a:off x="2223803" y="2870285"/>
            <a:ext cx="1119472" cy="65396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8" name="11 Rectángulo">
            <a:extLst>
              <a:ext uri="{FF2B5EF4-FFF2-40B4-BE49-F238E27FC236}">
                <a16:creationId xmlns:a16="http://schemas.microsoft.com/office/drawing/2014/main" id="{36C3B581-7314-5B2B-3B55-DF8EF8AC8BB9}"/>
              </a:ext>
            </a:extLst>
          </p:cNvPr>
          <p:cNvSpPr/>
          <p:nvPr/>
        </p:nvSpPr>
        <p:spPr>
          <a:xfrm>
            <a:off x="9786653" y="3841835"/>
            <a:ext cx="1119472" cy="65396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Contexto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A1AE1D1-83A0-38D5-CC39-0D9112F07675}"/>
              </a:ext>
            </a:extLst>
          </p:cNvPr>
          <p:cNvSpPr/>
          <p:nvPr/>
        </p:nvSpPr>
        <p:spPr>
          <a:xfrm>
            <a:off x="3524250" y="3076575"/>
            <a:ext cx="590550" cy="285750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94C94B1-E4CC-13EE-6A91-6B56F438C79D}"/>
              </a:ext>
            </a:extLst>
          </p:cNvPr>
          <p:cNvSpPr/>
          <p:nvPr/>
        </p:nvSpPr>
        <p:spPr>
          <a:xfrm rot="10800000">
            <a:off x="9020175" y="4029075"/>
            <a:ext cx="590550" cy="285750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Rectángulo">
            <a:extLst>
              <a:ext uri="{FF2B5EF4-FFF2-40B4-BE49-F238E27FC236}">
                <a16:creationId xmlns:a16="http://schemas.microsoft.com/office/drawing/2014/main" id="{989C2F7C-1A53-9357-0F98-9695FAF72F22}"/>
              </a:ext>
            </a:extLst>
          </p:cNvPr>
          <p:cNvSpPr/>
          <p:nvPr/>
        </p:nvSpPr>
        <p:spPr>
          <a:xfrm>
            <a:off x="4338352" y="3908510"/>
            <a:ext cx="4510373" cy="65396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Describe la situación en la cual el problema emerge.</a:t>
            </a:r>
          </a:p>
        </p:txBody>
      </p:sp>
      <p:sp>
        <p:nvSpPr>
          <p:cNvPr id="13" name="11 Rectángulo">
            <a:extLst>
              <a:ext uri="{FF2B5EF4-FFF2-40B4-BE49-F238E27FC236}">
                <a16:creationId xmlns:a16="http://schemas.microsoft.com/office/drawing/2014/main" id="{2873504D-CE0A-F9D2-7994-B412FD01EE33}"/>
              </a:ext>
            </a:extLst>
          </p:cNvPr>
          <p:cNvSpPr/>
          <p:nvPr/>
        </p:nvSpPr>
        <p:spPr>
          <a:xfrm>
            <a:off x="2195228" y="4756235"/>
            <a:ext cx="1119472" cy="65396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8622686-4CDF-8444-DC25-9F4BA5456A8F}"/>
              </a:ext>
            </a:extLst>
          </p:cNvPr>
          <p:cNvSpPr/>
          <p:nvPr/>
        </p:nvSpPr>
        <p:spPr>
          <a:xfrm>
            <a:off x="3495675" y="4962525"/>
            <a:ext cx="590550" cy="285750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1 Rectángulo">
            <a:extLst>
              <a:ext uri="{FF2B5EF4-FFF2-40B4-BE49-F238E27FC236}">
                <a16:creationId xmlns:a16="http://schemas.microsoft.com/office/drawing/2014/main" id="{2C06123A-7AC6-D828-3354-4C7228AC2F55}"/>
              </a:ext>
            </a:extLst>
          </p:cNvPr>
          <p:cNvSpPr/>
          <p:nvPr/>
        </p:nvSpPr>
        <p:spPr>
          <a:xfrm>
            <a:off x="4290727" y="4889585"/>
            <a:ext cx="4510373" cy="65396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Describe propiamente el problema para el cual se aplica el patrón.</a:t>
            </a:r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5EAA90D7-29D1-B304-3EFF-E1E194761951}"/>
              </a:ext>
            </a:extLst>
          </p:cNvPr>
          <p:cNvSpPr/>
          <p:nvPr/>
        </p:nvSpPr>
        <p:spPr>
          <a:xfrm>
            <a:off x="8934450" y="4800600"/>
            <a:ext cx="1809750" cy="809625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A5BEE7F-B1CE-8C6C-1152-B3C9AEAB0921}"/>
              </a:ext>
            </a:extLst>
          </p:cNvPr>
          <p:cNvSpPr/>
          <p:nvPr/>
        </p:nvSpPr>
        <p:spPr>
          <a:xfrm>
            <a:off x="8715374" y="4724400"/>
            <a:ext cx="128587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Fuerzas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12FEDB7-47E2-3DBE-4544-7C6E42F5398F}"/>
              </a:ext>
            </a:extLst>
          </p:cNvPr>
          <p:cNvSpPr txBox="1"/>
          <p:nvPr/>
        </p:nvSpPr>
        <p:spPr>
          <a:xfrm>
            <a:off x="9829799" y="4800600"/>
            <a:ext cx="24669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Requerimientos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Restricciones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Propiedades</a:t>
            </a:r>
            <a:endParaRPr lang="en-US" sz="1600" dirty="0"/>
          </a:p>
        </p:txBody>
      </p:sp>
      <p:sp>
        <p:nvSpPr>
          <p:cNvPr id="23" name="11 Rectángulo">
            <a:extLst>
              <a:ext uri="{FF2B5EF4-FFF2-40B4-BE49-F238E27FC236}">
                <a16:creationId xmlns:a16="http://schemas.microsoft.com/office/drawing/2014/main" id="{012B14CB-4E7D-8F43-7F64-80BB4ABB4F2B}"/>
              </a:ext>
            </a:extLst>
          </p:cNvPr>
          <p:cNvSpPr/>
          <p:nvPr/>
        </p:nvSpPr>
        <p:spPr>
          <a:xfrm>
            <a:off x="9843803" y="5870660"/>
            <a:ext cx="1119472" cy="65396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Solución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44F7C9D1-2BC3-EA41-8FA6-FC2189537BA3}"/>
              </a:ext>
            </a:extLst>
          </p:cNvPr>
          <p:cNvSpPr/>
          <p:nvPr/>
        </p:nvSpPr>
        <p:spPr>
          <a:xfrm rot="10800000">
            <a:off x="9077325" y="6057900"/>
            <a:ext cx="590550" cy="285750"/>
          </a:xfrm>
          <a:prstGeom prst="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11 Rectángulo">
            <a:extLst>
              <a:ext uri="{FF2B5EF4-FFF2-40B4-BE49-F238E27FC236}">
                <a16:creationId xmlns:a16="http://schemas.microsoft.com/office/drawing/2014/main" id="{300FE2E5-E488-F8CE-EF5A-08492E3108D3}"/>
              </a:ext>
            </a:extLst>
          </p:cNvPr>
          <p:cNvSpPr/>
          <p:nvPr/>
        </p:nvSpPr>
        <p:spPr>
          <a:xfrm>
            <a:off x="4343400" y="5848351"/>
            <a:ext cx="4562475" cy="7429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Muestra la solución del problema, señalando estructuras, responsabilidades, relaciones e interacciones de los elementos de la solución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11 Rectángulo">
            <a:extLst>
              <a:ext uri="{FF2B5EF4-FFF2-40B4-BE49-F238E27FC236}">
                <a16:creationId xmlns:a16="http://schemas.microsoft.com/office/drawing/2014/main" id="{02521539-7C30-1625-8605-5ABAE8714EC4}"/>
              </a:ext>
            </a:extLst>
          </p:cNvPr>
          <p:cNvSpPr/>
          <p:nvPr/>
        </p:nvSpPr>
        <p:spPr>
          <a:xfrm>
            <a:off x="161925" y="5353050"/>
            <a:ext cx="4295775" cy="1304926"/>
          </a:xfrm>
          <a:prstGeom prst="rect">
            <a:avLst/>
          </a:prstGeom>
          <a:solidFill>
            <a:srgbClr val="D85C9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bg1"/>
                </a:solidFill>
              </a:rPr>
              <a:t>Un patrón de diseño no siempre podrá resolver todas las fuerzas del problema que llevan a él, pero puede dejar algunos abiertos para ser tratados con implementaciones relacionadas o alternas.</a:t>
            </a:r>
            <a:r>
              <a:rPr lang="es-CO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09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448231"/>
            <a:ext cx="10702886" cy="3655627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 dirty="0"/>
              <a:t>¿Qué es un patrón de diseño?</a:t>
            </a:r>
          </a:p>
          <a:p>
            <a:pPr algn="just">
              <a:buSzPct val="100000"/>
            </a:pPr>
            <a:r>
              <a:rPr lang="es-CO" sz="2000" dirty="0"/>
              <a:t>¿Cuáles son los elementos que conforman los patrones de diseño?</a:t>
            </a:r>
          </a:p>
          <a:p>
            <a:pPr algn="just">
              <a:buSzPct val="100000"/>
            </a:pPr>
            <a:r>
              <a:rPr lang="es-CO" sz="2000" dirty="0"/>
              <a:t>¿Qué es un patrón Creacional?</a:t>
            </a:r>
          </a:p>
          <a:p>
            <a:pPr algn="just">
              <a:buSzPct val="100000"/>
            </a:pPr>
            <a:r>
              <a:rPr lang="es-CO" sz="2000" dirty="0"/>
              <a:t>¿Qué es un patrón Estructural?</a:t>
            </a:r>
          </a:p>
          <a:p>
            <a:pPr algn="just">
              <a:buSzPct val="100000"/>
            </a:pPr>
            <a:r>
              <a:rPr lang="es-CO" sz="2000" dirty="0"/>
              <a:t>¿Qué es un patrón Conductual?</a:t>
            </a:r>
          </a:p>
          <a:p>
            <a:pPr algn="just">
              <a:buSzPct val="100000"/>
            </a:pPr>
            <a:endParaRPr lang="es-CO" sz="20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 Django 4 for the Impatient.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dirty="0" err="1"/>
              <a:t>Lim,R</a:t>
            </a:r>
            <a:r>
              <a:rPr lang="en-US" sz="2000" dirty="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 dirty="0"/>
              <a:t>Balachandran Pillai, A. (2017). Software Architecture with Python. </a:t>
            </a:r>
            <a:r>
              <a:rPr lang="en-US" sz="2000" dirty="0" err="1"/>
              <a:t>Packt</a:t>
            </a:r>
            <a:r>
              <a:rPr lang="en-US" sz="2000" dirty="0"/>
              <a:t> Publishing Ltd.</a:t>
            </a:r>
          </a:p>
          <a:p>
            <a:pPr algn="just">
              <a:buSzPct val="100000"/>
            </a:pPr>
            <a:r>
              <a:rPr lang="en-US" sz="2000" dirty="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 dirty="0"/>
              <a:t>Meles, A. (2022). Django 4 By Example. </a:t>
            </a:r>
            <a:r>
              <a:rPr lang="en-US" sz="2000" dirty="0" err="1"/>
              <a:t>Packt</a:t>
            </a:r>
            <a:r>
              <a:rPr lang="en-US" sz="2000"/>
              <a:t> Publishing Ltd.</a:t>
            </a:r>
            <a:endParaRPr lang="en-US" sz="2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EF225-5D1E-1C56-A1F3-A02311B4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de Diseño - Categorías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B997D6-3C5F-0C99-FB2C-C56C7788A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1189536"/>
          </a:xfrm>
        </p:spPr>
        <p:txBody>
          <a:bodyPr>
            <a:normAutofit/>
          </a:bodyPr>
          <a:lstStyle/>
          <a:p>
            <a:r>
              <a:rPr lang="es-CO" sz="2000" dirty="0"/>
              <a:t>Los parones de diseño son comúnmente categorizados de acuerdo con su propósito, es decir, según la clase de problemas que intenta resolver. De esta manera se desprenden tres (3) categorías.</a:t>
            </a:r>
            <a:endParaRPr lang="en-U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483928-4ED2-8E8D-72D0-F82C24F3CA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951BEF-D59D-3C57-6141-D9BFD181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11" y="2590800"/>
            <a:ext cx="2175664" cy="28384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DDBA2F-D9F6-6B7C-3464-4D1A1C17B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609" y="2506089"/>
            <a:ext cx="2176845" cy="280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DB8017-1BD2-7882-4DDE-B8CF93CA2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961" y="2514600"/>
            <a:ext cx="2190501" cy="2808000"/>
          </a:xfrm>
          <a:prstGeom prst="rect">
            <a:avLst/>
          </a:prstGeom>
        </p:spPr>
      </p:pic>
      <p:sp>
        <p:nvSpPr>
          <p:cNvPr id="12" name="11 Rectángulo">
            <a:extLst>
              <a:ext uri="{FF2B5EF4-FFF2-40B4-BE49-F238E27FC236}">
                <a16:creationId xmlns:a16="http://schemas.microsoft.com/office/drawing/2014/main" id="{A0E757F7-44E8-0540-1791-1AF2EC9188B5}"/>
              </a:ext>
            </a:extLst>
          </p:cNvPr>
          <p:cNvSpPr/>
          <p:nvPr/>
        </p:nvSpPr>
        <p:spPr>
          <a:xfrm>
            <a:off x="1585627" y="5384885"/>
            <a:ext cx="2948273" cy="93019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Resuelven problemas asociados con la creación e inicialización de objetos.</a:t>
            </a:r>
          </a:p>
        </p:txBody>
      </p:sp>
      <p:sp>
        <p:nvSpPr>
          <p:cNvPr id="13" name="11 Rectángulo">
            <a:extLst>
              <a:ext uri="{FF2B5EF4-FFF2-40B4-BE49-F238E27FC236}">
                <a16:creationId xmlns:a16="http://schemas.microsoft.com/office/drawing/2014/main" id="{C4B607AC-77D5-897C-342A-EF12F2935696}"/>
              </a:ext>
            </a:extLst>
          </p:cNvPr>
          <p:cNvSpPr/>
          <p:nvPr/>
        </p:nvSpPr>
        <p:spPr>
          <a:xfrm>
            <a:off x="5172075" y="5295900"/>
            <a:ext cx="3105149" cy="149542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Resuelven problemas asociados con la composición y ensamblado de objetos en estructuras significativas. Esto provee al arquitecto comportamientos reusables</a:t>
            </a:r>
            <a:r>
              <a:rPr lang="es-CO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11 Rectángulo">
            <a:extLst>
              <a:ext uri="{FF2B5EF4-FFF2-40B4-BE49-F238E27FC236}">
                <a16:creationId xmlns:a16="http://schemas.microsoft.com/office/drawing/2014/main" id="{121FFC71-6422-73F9-04A6-EB66C85F073C}"/>
              </a:ext>
            </a:extLst>
          </p:cNvPr>
          <p:cNvSpPr/>
          <p:nvPr/>
        </p:nvSpPr>
        <p:spPr>
          <a:xfrm>
            <a:off x="8820150" y="5356310"/>
            <a:ext cx="2895600" cy="140644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 dirty="0">
                <a:solidFill>
                  <a:schemeClr val="tx1"/>
                </a:solidFill>
              </a:rPr>
              <a:t>Resuelven problemas asociados con interacciones entre objetos en tiempo de ejecución y su distribución de responsabilidades.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7079F97-0889-D241-77B9-5CCB970257AB}"/>
              </a:ext>
            </a:extLst>
          </p:cNvPr>
          <p:cNvSpPr/>
          <p:nvPr/>
        </p:nvSpPr>
        <p:spPr>
          <a:xfrm>
            <a:off x="2638425" y="2457450"/>
            <a:ext cx="1190625" cy="438150"/>
          </a:xfrm>
          <a:prstGeom prst="rect">
            <a:avLst/>
          </a:prstGeom>
          <a:solidFill>
            <a:srgbClr val="009B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Early</a:t>
            </a:r>
            <a:r>
              <a:rPr lang="es-CO" dirty="0"/>
              <a:t> </a:t>
            </a:r>
            <a:r>
              <a:rPr lang="es-CO" dirty="0" err="1"/>
              <a:t>stage</a:t>
            </a:r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D4CDB85-EF03-9F9B-DECC-A4B4CB981C5B}"/>
              </a:ext>
            </a:extLst>
          </p:cNvPr>
          <p:cNvSpPr/>
          <p:nvPr/>
        </p:nvSpPr>
        <p:spPr>
          <a:xfrm>
            <a:off x="6000750" y="2219325"/>
            <a:ext cx="1190625" cy="438150"/>
          </a:xfrm>
          <a:prstGeom prst="rect">
            <a:avLst/>
          </a:prstGeom>
          <a:solidFill>
            <a:srgbClr val="009B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Mid</a:t>
            </a:r>
            <a:r>
              <a:rPr lang="es-CO" dirty="0"/>
              <a:t> </a:t>
            </a:r>
            <a:r>
              <a:rPr lang="es-CO" dirty="0" err="1"/>
              <a:t>stage</a:t>
            </a:r>
            <a:endParaRPr lang="en-U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416D07-51EA-ED32-2B72-1C8279FC5153}"/>
              </a:ext>
            </a:extLst>
          </p:cNvPr>
          <p:cNvSpPr/>
          <p:nvPr/>
        </p:nvSpPr>
        <p:spPr>
          <a:xfrm>
            <a:off x="9639300" y="2171700"/>
            <a:ext cx="1190625" cy="438150"/>
          </a:xfrm>
          <a:prstGeom prst="rect">
            <a:avLst/>
          </a:prstGeom>
          <a:solidFill>
            <a:srgbClr val="009B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Late </a:t>
            </a:r>
            <a:r>
              <a:rPr lang="es-CO" dirty="0" err="1"/>
              <a:t>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dirty="0"/>
              <a:t>Patrones de Diseño</a:t>
            </a:r>
          </a:p>
          <a:p>
            <a:pPr marL="457200" indent="-457200">
              <a:buSzPct val="100000"/>
            </a:pPr>
            <a:r>
              <a:rPr lang="es-CO" b="1" dirty="0"/>
              <a:t>Patrones Creacionales</a:t>
            </a:r>
          </a:p>
          <a:p>
            <a:pPr marL="457200" indent="-457200">
              <a:buSzPct val="100000"/>
            </a:pPr>
            <a:r>
              <a:rPr lang="es-CO" dirty="0"/>
              <a:t>Patrones Estructurales</a:t>
            </a:r>
          </a:p>
          <a:p>
            <a:pPr marL="457200" indent="-457200">
              <a:buSzPct val="100000"/>
            </a:pPr>
            <a:r>
              <a:rPr lang="es-CO" dirty="0"/>
              <a:t>Patrones Conductuales</a:t>
            </a:r>
          </a:p>
        </p:txBody>
      </p:sp>
    </p:spTree>
    <p:extLst>
      <p:ext uri="{BB962C8B-B14F-4D97-AF65-F5344CB8AC3E}">
        <p14:creationId xmlns:p14="http://schemas.microsoft.com/office/powerpoint/2010/main" val="34032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AF0461-7E38-DB1B-FDFE-692E9710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250D071-335A-3ADF-E86D-93137C284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Los patrones </a:t>
            </a:r>
            <a:r>
              <a:rPr lang="es-CO" b="1" dirty="0"/>
              <a:t>Creacionales </a:t>
            </a:r>
            <a:r>
              <a:rPr lang="es-CO" dirty="0"/>
              <a:t>proveen mecanismos para la creación inicialización de objetos.</a:t>
            </a:r>
          </a:p>
          <a:p>
            <a:r>
              <a:rPr lang="es-CO" dirty="0"/>
              <a:t>Aumentan la flexibilidad y reusabilidad de código existente.</a:t>
            </a:r>
          </a:p>
          <a:p>
            <a:r>
              <a:rPr lang="es-CO" dirty="0"/>
              <a:t>Responden a preguntas tales como:</a:t>
            </a:r>
          </a:p>
          <a:p>
            <a:pPr lvl="1"/>
            <a:r>
              <a:rPr lang="es-CO" dirty="0"/>
              <a:t>¿Cómo creo instancias de clase de manera repetible y predecible?</a:t>
            </a:r>
          </a:p>
          <a:p>
            <a:pPr lvl="1"/>
            <a:r>
              <a:rPr lang="es-CO" dirty="0"/>
              <a:t>¿Cómo puedo instanciar un objeto y crear cientos de objetos similares solo copiando a través de este primer objeto?</a:t>
            </a:r>
          </a:p>
          <a:p>
            <a:pPr lvl="1"/>
            <a:r>
              <a:rPr lang="es-CO" dirty="0"/>
              <a:t>¿Cómo garantizo que cualquier instancia de una clase comparta el mismo estado inicial?</a:t>
            </a:r>
          </a:p>
          <a:p>
            <a:r>
              <a:rPr lang="es-CO" dirty="0"/>
              <a:t>Exploraremos cuatro (4) patrones creacionales: </a:t>
            </a:r>
            <a:r>
              <a:rPr lang="es-CO" b="1" dirty="0" err="1"/>
              <a:t>Singleton</a:t>
            </a:r>
            <a:r>
              <a:rPr lang="es-CO" b="1" dirty="0"/>
              <a:t>, </a:t>
            </a:r>
            <a:r>
              <a:rPr lang="es-CO" b="1" dirty="0" err="1"/>
              <a:t>Prototype</a:t>
            </a:r>
            <a:r>
              <a:rPr lang="es-CO" b="1" dirty="0"/>
              <a:t>, </a:t>
            </a:r>
            <a:r>
              <a:rPr lang="es-CO" b="1" dirty="0" err="1"/>
              <a:t>Builder</a:t>
            </a:r>
            <a:r>
              <a:rPr lang="es-CO" b="1" dirty="0"/>
              <a:t> </a:t>
            </a:r>
            <a:r>
              <a:rPr lang="es-CO" dirty="0"/>
              <a:t>y </a:t>
            </a:r>
            <a:r>
              <a:rPr lang="es-CO" b="1" dirty="0"/>
              <a:t>Factory.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8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E5A4F-6185-FE9A-0D01-4DBF9C4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Singleton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077E71-4D3B-3AC8-F7AC-8C17E2295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3952331" cy="4663440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El patrón </a:t>
            </a:r>
            <a:r>
              <a:rPr lang="es-CO" b="1" dirty="0" err="1"/>
              <a:t>Singleton</a:t>
            </a:r>
            <a:r>
              <a:rPr lang="es-CO" b="1" dirty="0"/>
              <a:t> </a:t>
            </a:r>
            <a:r>
              <a:rPr lang="es-CO" dirty="0"/>
              <a:t>es uno de los patrones más conocidos dentro del panteón de patrones de diseño.</a:t>
            </a:r>
          </a:p>
          <a:p>
            <a:r>
              <a:rPr lang="es-CO" dirty="0"/>
              <a:t>Un </a:t>
            </a:r>
            <a:r>
              <a:rPr lang="es-CO" b="1" dirty="0" err="1"/>
              <a:t>Singleton</a:t>
            </a:r>
            <a:r>
              <a:rPr lang="es-CO" b="1" dirty="0"/>
              <a:t> </a:t>
            </a:r>
            <a:r>
              <a:rPr lang="es-CO" dirty="0"/>
              <a:t>es una clase que solo tiene una instancia y un punto de acceso bien definido a esta.</a:t>
            </a:r>
          </a:p>
          <a:p>
            <a:r>
              <a:rPr lang="es-CO" dirty="0"/>
              <a:t>Este patrón permite asegurarnos que una clase tiene una única instancia, mientras provee un punto de acceso global a esta instancia.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DECD4-A876-E061-78CC-BE3EAF0DA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4D083B-567B-C226-7DE3-5F395209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03" y="1990725"/>
            <a:ext cx="5124906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6A801-4D3B-BD8A-C161-54E4B007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Patrones Creacionales - </a:t>
            </a:r>
            <a:r>
              <a:rPr lang="es-CO" dirty="0" err="1"/>
              <a:t>Singleton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BF02FB-34F3-D640-5EDD-AE474462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/>
              <a:t>Problema: </a:t>
            </a:r>
            <a:r>
              <a:rPr lang="es-CO" dirty="0"/>
              <a:t>Existen escenarios donde es crucial asegurarse que solo una instancia de una clase y que acceder a estas instancias no sean sobrescritas en alguna parte del programa (como las variables globales).</a:t>
            </a:r>
          </a:p>
          <a:p>
            <a:pPr marL="76200" indent="0">
              <a:buNone/>
            </a:pPr>
            <a:endParaRPr lang="es-CO" dirty="0"/>
          </a:p>
          <a:p>
            <a:r>
              <a:rPr lang="es-CO" b="1" dirty="0"/>
              <a:t>Casos de uso: </a:t>
            </a:r>
            <a:r>
              <a:rPr lang="es-CO" dirty="0"/>
              <a:t>Gestión de estados globales (</a:t>
            </a:r>
            <a:r>
              <a:rPr lang="es-CO" dirty="0" err="1"/>
              <a:t>configuration</a:t>
            </a:r>
            <a:r>
              <a:rPr lang="es-CO" dirty="0"/>
              <a:t> </a:t>
            </a:r>
            <a:r>
              <a:rPr lang="es-CO" dirty="0" err="1"/>
              <a:t>settings</a:t>
            </a:r>
            <a:r>
              <a:rPr lang="es-CO" dirty="0"/>
              <a:t>, </a:t>
            </a:r>
            <a:r>
              <a:rPr lang="es-CO" dirty="0" err="1"/>
              <a:t>logging</a:t>
            </a:r>
            <a:r>
              <a:rPr lang="es-CO" dirty="0"/>
              <a:t> </a:t>
            </a:r>
            <a:r>
              <a:rPr lang="es-CO" dirty="0" err="1"/>
              <a:t>mechanisms</a:t>
            </a:r>
            <a:r>
              <a:rPr lang="es-CO" dirty="0"/>
              <a:t>, DB </a:t>
            </a:r>
            <a:r>
              <a:rPr lang="es-CO" dirty="0" err="1"/>
              <a:t>connections</a:t>
            </a:r>
            <a:r>
              <a:rPr lang="es-CO" dirty="0"/>
              <a:t>); Gestión de recursos (file </a:t>
            </a:r>
            <a:r>
              <a:rPr lang="es-CO" dirty="0" err="1"/>
              <a:t>handles</a:t>
            </a:r>
            <a:r>
              <a:rPr lang="es-CO" dirty="0"/>
              <a:t>, </a:t>
            </a:r>
            <a:r>
              <a:rPr lang="es-CO" dirty="0" err="1"/>
              <a:t>network</a:t>
            </a:r>
            <a:r>
              <a:rPr lang="es-CO" dirty="0"/>
              <a:t> </a:t>
            </a:r>
            <a:r>
              <a:rPr lang="es-CO" dirty="0" err="1"/>
              <a:t>connections</a:t>
            </a:r>
            <a:r>
              <a:rPr lang="es-CO" dirty="0"/>
              <a:t>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E258D-1AEE-ABD9-5D2B-FF78A4D260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0788125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D662CF7-5BCC-47D2-8D83-DCB5999E2D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497495-f260-4c23-8536-0436cad5947a"/>
    <ds:schemaRef ds:uri="9a2e48b6-ddf6-4795-8580-2aa6dda3b0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8B75C4-37B9-4055-B2F2-F2745401CC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339E3C-A83B-44FC-AE91-EE6D5FD5A490}">
  <ds:schemaRefs>
    <ds:schemaRef ds:uri="http://schemas.microsoft.com/office/2006/metadata/properties"/>
    <ds:schemaRef ds:uri="http://schemas.microsoft.com/office/infopath/2007/PartnerControls"/>
    <ds:schemaRef ds:uri="9a2e48b6-ddf6-4795-8580-2aa6dda3b0f6"/>
    <ds:schemaRef ds:uri="eb497495-f260-4c23-8536-0436cad5947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10716</TotalTime>
  <Words>1886</Words>
  <Application>Microsoft Office PowerPoint</Application>
  <PresentationFormat>Panorámica</PresentationFormat>
  <Paragraphs>210</Paragraphs>
  <Slides>42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3" baseType="lpstr">
      <vt:lpstr>Modelo centrado en el estudiante</vt:lpstr>
      <vt:lpstr>Nicolás Ramírez Vélez</vt:lpstr>
      <vt:lpstr>Agenda</vt:lpstr>
      <vt:lpstr>Patrones de Diseño</vt:lpstr>
      <vt:lpstr>Patrones de Diseño - Elementos</vt:lpstr>
      <vt:lpstr>Patrones de Diseño - Categorías</vt:lpstr>
      <vt:lpstr>Agenda</vt:lpstr>
      <vt:lpstr>Patrones Creacionales</vt:lpstr>
      <vt:lpstr>Patrones Creacionales - Singleton</vt:lpstr>
      <vt:lpstr>Patrones Creacionales - Singleton</vt:lpstr>
      <vt:lpstr>Patrones Creacionales - Singleton</vt:lpstr>
      <vt:lpstr>Patrones Creacionales - Factory</vt:lpstr>
      <vt:lpstr>Patrones Creacionales - Factory</vt:lpstr>
      <vt:lpstr>Patrones Creacionales - Factory</vt:lpstr>
      <vt:lpstr>Patrones Creacionales - Prototype</vt:lpstr>
      <vt:lpstr>Patrones Creacionales - Prototype</vt:lpstr>
      <vt:lpstr>Patrones Creacionales - Prototype</vt:lpstr>
      <vt:lpstr>Patrones Creacionales - Builder</vt:lpstr>
      <vt:lpstr>Patrones Creacionales - Builder</vt:lpstr>
      <vt:lpstr>Patrones Creacionales - Builder</vt:lpstr>
      <vt:lpstr>Patrones Creacionales - Builder</vt:lpstr>
      <vt:lpstr>Agenda</vt:lpstr>
      <vt:lpstr>Patrones Estructurales</vt:lpstr>
      <vt:lpstr>Patrones Estructurales - Adapter</vt:lpstr>
      <vt:lpstr>Patrones Estructurales - Adapter</vt:lpstr>
      <vt:lpstr>Patrones Estructurales - Adapter</vt:lpstr>
      <vt:lpstr>Patrones Estructurales - Adapter</vt:lpstr>
      <vt:lpstr>Patrones Estructurales - Facade</vt:lpstr>
      <vt:lpstr>Patrones Estructurales - Facade</vt:lpstr>
      <vt:lpstr>Patrones Estructurales - Facade</vt:lpstr>
      <vt:lpstr>Agenda</vt:lpstr>
      <vt:lpstr>Patrones Conductuales</vt:lpstr>
      <vt:lpstr>Patrones Conductuales - Observer</vt:lpstr>
      <vt:lpstr>Patrones Conductuales - Observer</vt:lpstr>
      <vt:lpstr>Patrones Conductuales - Observer</vt:lpstr>
      <vt:lpstr>Patrones Conductuales - Observer</vt:lpstr>
      <vt:lpstr>Patrones Conductuales - State</vt:lpstr>
      <vt:lpstr>Patrones Conductuales - State</vt:lpstr>
      <vt:lpstr>Patrones de Diseño - Recursos</vt:lpstr>
      <vt:lpstr>Ejercicio</vt:lpstr>
      <vt:lpstr>Recapitulemos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Nicolas Ramirez Velez</cp:lastModifiedBy>
  <cp:revision>517</cp:revision>
  <dcterms:created xsi:type="dcterms:W3CDTF">2019-04-28T13:56:44Z</dcterms:created>
  <dcterms:modified xsi:type="dcterms:W3CDTF">2025-04-08T00:30:15Z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  <property fmtid="{D5CDD505-2E9C-101B-9397-08002B2CF9AE}" pid="3" name="MediaServiceImageTags">
    <vt:lpwstr/>
  </property>
</Properties>
</file>